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</p:sldIdLst>
  <p:sldSz cy="5143500" cx="9144000"/>
  <p:notesSz cx="6858000" cy="9144000"/>
  <p:embeddedFontLst>
    <p:embeddedFont>
      <p:font typeface="Roboto Slab"/>
      <p:regular r:id="rId62"/>
      <p:bold r:id="rId63"/>
    </p:embeddedFont>
    <p:embeddedFont>
      <p:font typeface="Roboto"/>
      <p:regular r:id="rId64"/>
      <p:bold r:id="rId65"/>
      <p:italic r:id="rId66"/>
      <p:boldItalic r:id="rId67"/>
    </p:embeddedFont>
    <p:embeddedFont>
      <p:font typeface="Helvetica Neue"/>
      <p:regular r:id="rId68"/>
      <p:bold r:id="rId69"/>
      <p:italic r:id="rId70"/>
      <p:boldItalic r:id="rId71"/>
    </p:embeddedFont>
    <p:embeddedFont>
      <p:font typeface="Bell MT"/>
      <p:regular r:id="rId72"/>
      <p:bold r:id="rId73"/>
      <p:italic r:id="rId74"/>
      <p:boldItalic r:id="rId75"/>
    </p:embeddedFont>
    <p:embeddedFont>
      <p:font typeface="Merriweather"/>
      <p:regular r:id="rId76"/>
      <p:bold r:id="rId77"/>
      <p:italic r:id="rId78"/>
      <p:boldItalic r:id="rId7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font" Target="fonts/BellMT-bold.fntdata"/><Relationship Id="rId72" Type="http://schemas.openxmlformats.org/officeDocument/2006/relationships/font" Target="fonts/BellMT-regular.fntdata"/><Relationship Id="rId31" Type="http://schemas.openxmlformats.org/officeDocument/2006/relationships/slide" Target="slides/slide27.xml"/><Relationship Id="rId75" Type="http://schemas.openxmlformats.org/officeDocument/2006/relationships/font" Target="fonts/BellMT-boldItalic.fntdata"/><Relationship Id="rId30" Type="http://schemas.openxmlformats.org/officeDocument/2006/relationships/slide" Target="slides/slide26.xml"/><Relationship Id="rId74" Type="http://schemas.openxmlformats.org/officeDocument/2006/relationships/font" Target="fonts/BellMT-italic.fntdata"/><Relationship Id="rId33" Type="http://schemas.openxmlformats.org/officeDocument/2006/relationships/slide" Target="slides/slide29.xml"/><Relationship Id="rId77" Type="http://schemas.openxmlformats.org/officeDocument/2006/relationships/font" Target="fonts/Merriweather-bold.fntdata"/><Relationship Id="rId32" Type="http://schemas.openxmlformats.org/officeDocument/2006/relationships/slide" Target="slides/slide28.xml"/><Relationship Id="rId76" Type="http://schemas.openxmlformats.org/officeDocument/2006/relationships/font" Target="fonts/Merriweather-regular.fntdata"/><Relationship Id="rId35" Type="http://schemas.openxmlformats.org/officeDocument/2006/relationships/slide" Target="slides/slide31.xml"/><Relationship Id="rId79" Type="http://schemas.openxmlformats.org/officeDocument/2006/relationships/font" Target="fonts/Merriweather-boldItalic.fntdata"/><Relationship Id="rId34" Type="http://schemas.openxmlformats.org/officeDocument/2006/relationships/slide" Target="slides/slide30.xml"/><Relationship Id="rId78" Type="http://schemas.openxmlformats.org/officeDocument/2006/relationships/font" Target="fonts/Merriweather-italic.fntdata"/><Relationship Id="rId71" Type="http://schemas.openxmlformats.org/officeDocument/2006/relationships/font" Target="fonts/HelveticaNeue-boldItalic.fntdata"/><Relationship Id="rId70" Type="http://schemas.openxmlformats.org/officeDocument/2006/relationships/font" Target="fonts/HelveticaNeue-italic.fntdata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font" Target="fonts/RobotoSlab-regular.fntdata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font" Target="fonts/Roboto-regular.fntdata"/><Relationship Id="rId63" Type="http://schemas.openxmlformats.org/officeDocument/2006/relationships/font" Target="fonts/RobotoSlab-bold.fntdata"/><Relationship Id="rId22" Type="http://schemas.openxmlformats.org/officeDocument/2006/relationships/slide" Target="slides/slide18.xml"/><Relationship Id="rId66" Type="http://schemas.openxmlformats.org/officeDocument/2006/relationships/font" Target="fonts/Roboto-italic.fntdata"/><Relationship Id="rId21" Type="http://schemas.openxmlformats.org/officeDocument/2006/relationships/slide" Target="slides/slide17.xml"/><Relationship Id="rId65" Type="http://schemas.openxmlformats.org/officeDocument/2006/relationships/font" Target="fonts/Roboto-bold.fntdata"/><Relationship Id="rId24" Type="http://schemas.openxmlformats.org/officeDocument/2006/relationships/slide" Target="slides/slide20.xml"/><Relationship Id="rId68" Type="http://schemas.openxmlformats.org/officeDocument/2006/relationships/font" Target="fonts/HelveticaNeue-regular.fntdata"/><Relationship Id="rId23" Type="http://schemas.openxmlformats.org/officeDocument/2006/relationships/slide" Target="slides/slide19.xml"/><Relationship Id="rId67" Type="http://schemas.openxmlformats.org/officeDocument/2006/relationships/font" Target="fonts/Roboto-boldItalic.fntdata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font" Target="fonts/HelveticaNeue-bold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6983f5eb12_0_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6983f5eb12_0_6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6983f5eb12_0_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6983f5eb12_0_7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983f5eb12_0_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983f5eb12_0_7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6753ac5632_0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6753ac5632_0_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6983f5eb12_0_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6983f5eb12_0_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6983f5eb12_0_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6983f5eb12_0_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6983f5eb12_0_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6983f5eb12_0_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6983f5eb12_0_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6983f5eb12_0_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6753ac5632_0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6753ac5632_0_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6983f5eb12_0_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6983f5eb12_0_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6983f5eb12_0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6983f5eb12_0_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6983f5eb12_0_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6983f5eb12_0_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6983f5eb12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6983f5eb12_0_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6983f5eb12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6983f5eb12_0_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6753ac5632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6753ac5632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6983f5eb12_0_1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6983f5eb12_0_1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61137de0c8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61137de0c8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61137de0c8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61137de0c8_0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614e70317a_0_20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614e70317a_0_20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614e70317a_0_20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3614e70317a_0_20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614e70317a_0_20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3614e70317a_0_20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614e70317a_0_2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3614e70317a_0_20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614e70317a_0_2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3614e70317a_0_20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614e70317a_0_20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3614e70317a_0_20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614e70317a_0_2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g3614e70317a_0_20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6753ac5632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6753ac5632_0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614e70317a_0_20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g3614e70317a_0_20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614e70317a_0_20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g3614e70317a_0_20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614e70317a_0_20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g3614e70317a_0_20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614e70317a_0_2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3614e70317a_0_20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614e70317a_0_20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3614e70317a_0_20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614e70317a_0_2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g3614e70317a_0_21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614e70317a_0_2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g3614e70317a_0_21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614e70317a_0_2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g3614e70317a_0_21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614e70317a_0_2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g3614e70317a_0_21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614e70317a_0_2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g3614e70317a_0_21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6983f5eb12_0_9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6983f5eb12_0_9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614e70317a_0_2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g3614e70317a_0_22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614e70317a_0_2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g3614e70317a_0_22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3614e70317a_0_2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g3614e70317a_0_22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3614e70317a_0_2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g3614e70317a_0_22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3614e70317a_0_2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g3614e70317a_0_23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3614e70317a_0_2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g3614e70317a_0_23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3614e70317a_0_2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g3614e70317a_0_23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614e70317a_0_2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g3614e70317a_0_23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983f5eb12_0_8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983f5eb12_0_8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6983f5eb12_0_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6983f5eb12_0_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6983f5eb12_0_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6983f5eb12_0_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6983f5eb12_0_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6983f5eb12_0_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>
  <p:cSld name="TITLE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1" name="Google Shape;61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2" name="Google Shape;6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>
  <p:cSld name="TITLE_2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405000" y="405000"/>
            <a:ext cx="8325600" cy="13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" type="subTitle"/>
          </p:nvPr>
        </p:nvSpPr>
        <p:spPr>
          <a:xfrm>
            <a:off x="405000" y="1896750"/>
            <a:ext cx="8325600" cy="28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405000" y="4735800"/>
            <a:ext cx="55128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162910" y="4735800"/>
            <a:ext cx="5676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800"/>
              <a:buFont typeface="Avenir"/>
              <a:buNone/>
              <a:defRPr b="0" sz="800" u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800"/>
              <a:buFont typeface="Avenir"/>
              <a:buNone/>
              <a:defRPr b="0" sz="800" u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800"/>
              <a:buFont typeface="Avenir"/>
              <a:buNone/>
              <a:defRPr b="0" sz="800" u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800"/>
              <a:buFont typeface="Avenir"/>
              <a:buNone/>
              <a:defRPr b="0" sz="800" u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800"/>
              <a:buFont typeface="Avenir"/>
              <a:buNone/>
              <a:defRPr b="0" sz="800" u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800"/>
              <a:buFont typeface="Avenir"/>
              <a:buNone/>
              <a:defRPr b="0" sz="800" u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800"/>
              <a:buFont typeface="Avenir"/>
              <a:buNone/>
              <a:defRPr b="0" sz="800" u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800"/>
              <a:buFont typeface="Avenir"/>
              <a:buNone/>
              <a:defRPr b="0" sz="800" u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800"/>
              <a:buFont typeface="Avenir"/>
              <a:buNone/>
              <a:defRPr b="0" sz="800" u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p14"/>
          <p:cNvSpPr txBox="1"/>
          <p:nvPr>
            <p:ph idx="10" type="dt"/>
          </p:nvPr>
        </p:nvSpPr>
        <p:spPr>
          <a:xfrm>
            <a:off x="6056640" y="4735800"/>
            <a:ext cx="1967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 1" type="obj">
  <p:cSld name="OBJEC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405000" y="405000"/>
            <a:ext cx="8325600" cy="13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405000" y="1896750"/>
            <a:ext cx="8325600" cy="28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405000" y="4735800"/>
            <a:ext cx="55128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162910" y="4735800"/>
            <a:ext cx="5676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800"/>
              <a:buFont typeface="Avenir"/>
              <a:buNone/>
              <a:defRPr b="0" sz="800" u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800"/>
              <a:buFont typeface="Avenir"/>
              <a:buNone/>
              <a:defRPr b="0" sz="800" u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800"/>
              <a:buFont typeface="Avenir"/>
              <a:buNone/>
              <a:defRPr b="0" sz="800" u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800"/>
              <a:buFont typeface="Avenir"/>
              <a:buNone/>
              <a:defRPr b="0" sz="800" u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800"/>
              <a:buFont typeface="Avenir"/>
              <a:buNone/>
              <a:defRPr b="0" sz="800" u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800"/>
              <a:buFont typeface="Avenir"/>
              <a:buNone/>
              <a:defRPr b="0" sz="800" u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800"/>
              <a:buFont typeface="Avenir"/>
              <a:buNone/>
              <a:defRPr b="0" sz="800" u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800"/>
              <a:buFont typeface="Avenir"/>
              <a:buNone/>
              <a:defRPr b="0" sz="800" u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800"/>
              <a:buFont typeface="Avenir"/>
              <a:buNone/>
              <a:defRPr b="0" sz="800" u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5"/>
          <p:cNvSpPr txBox="1"/>
          <p:nvPr>
            <p:ph idx="10" type="dt"/>
          </p:nvPr>
        </p:nvSpPr>
        <p:spPr>
          <a:xfrm>
            <a:off x="6056640" y="4735800"/>
            <a:ext cx="1967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 2" type="twoObj">
  <p:cSld name="TWO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405000" y="405000"/>
            <a:ext cx="8325600" cy="13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405000" y="1896750"/>
            <a:ext cx="4062600" cy="28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2" type="body"/>
          </p:nvPr>
        </p:nvSpPr>
        <p:spPr>
          <a:xfrm>
            <a:off x="4671000" y="1896750"/>
            <a:ext cx="4062600" cy="28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1" type="ftr"/>
          </p:nvPr>
        </p:nvSpPr>
        <p:spPr>
          <a:xfrm>
            <a:off x="405000" y="4735800"/>
            <a:ext cx="55128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8162910" y="4735800"/>
            <a:ext cx="5676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800"/>
              <a:buFont typeface="Avenir"/>
              <a:buNone/>
              <a:defRPr b="0" sz="800" u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800"/>
              <a:buFont typeface="Avenir"/>
              <a:buNone/>
              <a:defRPr b="0" sz="800" u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800"/>
              <a:buFont typeface="Avenir"/>
              <a:buNone/>
              <a:defRPr b="0" sz="800" u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800"/>
              <a:buFont typeface="Avenir"/>
              <a:buNone/>
              <a:defRPr b="0" sz="800" u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800"/>
              <a:buFont typeface="Avenir"/>
              <a:buNone/>
              <a:defRPr b="0" sz="800" u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800"/>
              <a:buFont typeface="Avenir"/>
              <a:buNone/>
              <a:defRPr b="0" sz="800" u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800"/>
              <a:buFont typeface="Avenir"/>
              <a:buNone/>
              <a:defRPr b="0" sz="800" u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800"/>
              <a:buFont typeface="Avenir"/>
              <a:buNone/>
              <a:defRPr b="0" sz="800" u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800"/>
              <a:buFont typeface="Avenir"/>
              <a:buNone/>
              <a:defRPr b="0" sz="800" u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81;p16"/>
          <p:cNvSpPr txBox="1"/>
          <p:nvPr>
            <p:ph idx="10" type="dt"/>
          </p:nvPr>
        </p:nvSpPr>
        <p:spPr>
          <a:xfrm>
            <a:off x="6056640" y="4735800"/>
            <a:ext cx="1967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lnSpcReduction="10000"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jp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jp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Relationship Id="rId4" Type="http://schemas.openxmlformats.org/officeDocument/2006/relationships/hyperlink" Target="https://utgop.org/governing-documents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Relationship Id="rId4" Type="http://schemas.openxmlformats.org/officeDocument/2006/relationships/hyperlink" Target="https://utgop.org/governing-documents/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carlsteen.synology.me/d/s/12BMD6Z2DCUfd6KnX2Wtsv8wHkZCqD2p/8prEkQIy9FiOJURU52KkDqPaVIOfiftp-b7igQifKDgw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2.jpg"/><Relationship Id="rId4" Type="http://schemas.openxmlformats.org/officeDocument/2006/relationships/image" Target="../media/image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5" Type="http://schemas.openxmlformats.org/officeDocument/2006/relationships/hyperlink" Target="https://www.picpedia.org/chalkboard/s/sponsor.html" TargetMode="External"/><Relationship Id="rId6" Type="http://schemas.openxmlformats.org/officeDocument/2006/relationships/hyperlink" Target="https://creativecommons.org/licenses/by-sa/3.0/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1.jpg"/><Relationship Id="rId4" Type="http://schemas.openxmlformats.org/officeDocument/2006/relationships/image" Target="../media/image3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9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6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4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1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jpg"/><Relationship Id="rId4" Type="http://schemas.openxmlformats.org/officeDocument/2006/relationships/image" Target="../media/image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7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0.jpg"/><Relationship Id="rId4" Type="http://schemas.openxmlformats.org/officeDocument/2006/relationships/image" Target="../media/image9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9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4.jpg"/><Relationship Id="rId4" Type="http://schemas.openxmlformats.org/officeDocument/2006/relationships/image" Target="../media/image9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9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9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jp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jp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che-county-republican-party-logo.jpg" id="86" name="Google Shape;8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5013" y="284763"/>
            <a:ext cx="4573974" cy="457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6" title="Instagram - PlatformTaxatio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che-county-republican-party-logo.jpg" id="142" name="Google Shape;14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08854" y="3733357"/>
            <a:ext cx="1248730" cy="1248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7" title="Instagram - PlatformLocal Governmen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che-county-republican-party-logo.jpg" id="148" name="Google Shape;14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08854" y="3733357"/>
            <a:ext cx="1248730" cy="1248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8" title="Instagram - PlatformSafety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che-county-republican-party-logo.jpg" id="154" name="Google Shape;15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08854" y="3733357"/>
            <a:ext cx="1248730" cy="1248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>
            <p:ph type="title"/>
          </p:nvPr>
        </p:nvSpPr>
        <p:spPr>
          <a:xfrm>
            <a:off x="666753" y="227816"/>
            <a:ext cx="7810500" cy="9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Precinct Duties</a:t>
            </a:r>
            <a:endParaRPr sz="3500"/>
          </a:p>
        </p:txBody>
      </p:sp>
      <p:sp>
        <p:nvSpPr>
          <p:cNvPr id="160" name="Google Shape;160;p29"/>
          <p:cNvSpPr txBox="1"/>
          <p:nvPr>
            <p:ph idx="1" type="body"/>
          </p:nvPr>
        </p:nvSpPr>
        <p:spPr>
          <a:xfrm>
            <a:off x="619781" y="1517845"/>
            <a:ext cx="7810500" cy="21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2727" lvl="0" marL="1778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65"/>
              <a:buAutoNum type="arabicPeriod"/>
            </a:pPr>
            <a:r>
              <a:rPr lang="en-US" sz="2265"/>
              <a:t>Distribute information and account for attendance for meetings</a:t>
            </a:r>
            <a:endParaRPr sz="2265"/>
          </a:p>
          <a:p>
            <a:pPr indent="-232727" lvl="0" marL="1778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65"/>
              <a:buAutoNum type="arabicPeriod"/>
            </a:pPr>
            <a:r>
              <a:rPr lang="en-US" sz="2265"/>
              <a:t>Distribute information and Promote and attend </a:t>
            </a:r>
            <a:r>
              <a:rPr lang="en-US" sz="2265"/>
              <a:t>activities</a:t>
            </a:r>
            <a:r>
              <a:rPr lang="en-US" sz="2265"/>
              <a:t> and </a:t>
            </a:r>
            <a:r>
              <a:rPr lang="en-US" sz="2265"/>
              <a:t>Candidates/Representatives</a:t>
            </a:r>
            <a:endParaRPr sz="2265"/>
          </a:p>
          <a:p>
            <a:pPr indent="-232727" lvl="0" marL="1778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65"/>
              <a:buAutoNum type="arabicPeriod"/>
            </a:pPr>
            <a:r>
              <a:rPr lang="en-US" sz="2265"/>
              <a:t>Organize neighborhood groups to strengthen and support Party Goal</a:t>
            </a:r>
            <a:endParaRPr sz="2265"/>
          </a:p>
          <a:p>
            <a:pPr indent="-232727" lvl="0" marL="1778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65"/>
              <a:buAutoNum type="arabicPeriod"/>
            </a:pPr>
            <a:r>
              <a:rPr lang="en-US" sz="2265"/>
              <a:t>Welcome new members</a:t>
            </a:r>
            <a:endParaRPr sz="2265"/>
          </a:p>
          <a:p>
            <a:pPr indent="-232727" lvl="0" marL="1778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65"/>
              <a:buAutoNum type="arabicPeriod"/>
            </a:pPr>
            <a:r>
              <a:rPr lang="en-US" sz="2265"/>
              <a:t>Represent the voice of your neighborhood</a:t>
            </a:r>
            <a:endParaRPr sz="226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2265"/>
          </a:p>
        </p:txBody>
      </p:sp>
      <p:pic>
        <p:nvPicPr>
          <p:cNvPr descr="cache-county-republican-party-logo.jpg" id="161" name="Google Shape;16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8854" y="3733357"/>
            <a:ext cx="1248730" cy="1248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che-county-republican-party-logo.jpg" id="166" name="Google Shape;16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8854" y="3733357"/>
            <a:ext cx="1248730" cy="124873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0"/>
          <p:cNvSpPr txBox="1"/>
          <p:nvPr/>
        </p:nvSpPr>
        <p:spPr>
          <a:xfrm>
            <a:off x="925425" y="1190750"/>
            <a:ext cx="4950000" cy="315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Roles:</a:t>
            </a:r>
            <a:endParaRPr sz="1900">
              <a:solidFill>
                <a:schemeClr val="dk1"/>
              </a:solidFill>
            </a:endParaRPr>
          </a:p>
          <a:p>
            <a:pPr indent="-2159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Leader of the party in the precinct</a:t>
            </a:r>
            <a:endParaRPr sz="1900">
              <a:solidFill>
                <a:schemeClr val="dk1"/>
              </a:solidFill>
            </a:endParaRPr>
          </a:p>
          <a:p>
            <a:pPr indent="-2159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Member of the County Central Committee, Article 1</a:t>
            </a:r>
            <a:endParaRPr sz="1900">
              <a:solidFill>
                <a:schemeClr val="dk1"/>
              </a:solidFill>
            </a:endParaRPr>
          </a:p>
          <a:p>
            <a:pPr indent="-2159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 officio County Delegate at Nominating Convention, 6B5</a:t>
            </a:r>
            <a:endParaRPr b="0" i="0" sz="22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0" marL="177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•"/>
            </a:pPr>
            <a:r>
              <a:rPr lang="en-US" sz="2233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 Year Term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168" name="Google Shape;168;p30"/>
          <p:cNvSpPr txBox="1"/>
          <p:nvPr/>
        </p:nvSpPr>
        <p:spPr>
          <a:xfrm>
            <a:off x="659975" y="415700"/>
            <a:ext cx="53901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"/>
              <a:buNone/>
            </a:pPr>
            <a:r>
              <a:rPr lang="en-US" sz="3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Precinct Chair</a:t>
            </a:r>
            <a:endParaRPr sz="3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Helvetica Neue"/>
                <a:ea typeface="Helvetica Neue"/>
                <a:cs typeface="Helvetica Neue"/>
                <a:sym typeface="Helvetica Neue"/>
              </a:rPr>
              <a:t>Precinct Chair</a:t>
            </a:r>
            <a:endParaRPr/>
          </a:p>
        </p:txBody>
      </p:sp>
      <p:sp>
        <p:nvSpPr>
          <p:cNvPr id="174" name="Google Shape;174;p31"/>
          <p:cNvSpPr txBox="1"/>
          <p:nvPr>
            <p:ph idx="1" type="body"/>
          </p:nvPr>
        </p:nvSpPr>
        <p:spPr>
          <a:xfrm>
            <a:off x="387900" y="1278450"/>
            <a:ext cx="8368200" cy="37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Responsibilities: 3 Parts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Party Business: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2032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AutoNum type="arabicPeriod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Attend conventions and special elections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2032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AutoNum type="arabicPeriod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Ensure precinct delegates attend conventions &amp; special elections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2032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AutoNum type="arabicPeriod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Inform officers and delegates of meetings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2032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AutoNum type="arabicPeriod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Coordinate alternate delegates where regular delegates cannot attend, 8A, 8B, 8C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AutoNum type="arabicPeriod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Attend County Central Committee Meetings 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AutoNum type="arabicPeriod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twice each year, Article 1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200">
              <a:solidFill>
                <a:srgbClr val="F1C232"/>
              </a:solidFill>
            </a:endParaRPr>
          </a:p>
        </p:txBody>
      </p:sp>
      <p:pic>
        <p:nvPicPr>
          <p:cNvPr descr="cache-county-republican-party-logo.jpg" id="175" name="Google Shape;17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8854" y="3733357"/>
            <a:ext cx="1248730" cy="1248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Helvetica Neue"/>
                <a:ea typeface="Helvetica Neue"/>
                <a:cs typeface="Helvetica Neue"/>
                <a:sym typeface="Helvetica Neue"/>
              </a:rPr>
              <a:t>Precinct Chair</a:t>
            </a:r>
            <a:endParaRPr/>
          </a:p>
        </p:txBody>
      </p:sp>
      <p:sp>
        <p:nvSpPr>
          <p:cNvPr id="181" name="Google Shape;181;p3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US" sz="2265"/>
              <a:t>Precinct Organization:</a:t>
            </a:r>
            <a:endParaRPr sz="2265"/>
          </a:p>
          <a:p>
            <a:pPr indent="-372427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265"/>
              <a:buAutoNum type="arabicPeriod"/>
            </a:pPr>
            <a:r>
              <a:rPr lang="en-US" sz="2265"/>
              <a:t>Organize and lead party initiatives and efforts in the precinct</a:t>
            </a:r>
            <a:endParaRPr sz="2265"/>
          </a:p>
          <a:p>
            <a:pPr indent="-3724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65"/>
              <a:buAutoNum type="arabicPeriod"/>
            </a:pPr>
            <a:r>
              <a:rPr lang="en-US" sz="2265"/>
              <a:t>Post party events on social media</a:t>
            </a:r>
            <a:endParaRPr sz="2265"/>
          </a:p>
          <a:p>
            <a:pPr indent="-3724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65"/>
              <a:buAutoNum type="arabicPeriod"/>
            </a:pPr>
            <a:r>
              <a:rPr lang="en-US" sz="2265"/>
              <a:t>Recruit new members of the party within the precinct</a:t>
            </a:r>
            <a:endParaRPr sz="2265"/>
          </a:p>
          <a:p>
            <a:pPr indent="-3724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65"/>
              <a:buAutoNum type="arabicPeriod"/>
            </a:pPr>
            <a:r>
              <a:rPr lang="en-US" sz="2265"/>
              <a:t>Organize precinct voter registration efforts</a:t>
            </a:r>
            <a:endParaRPr sz="2265"/>
          </a:p>
          <a:p>
            <a:pPr indent="-3724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65"/>
              <a:buAutoNum type="arabicPeriod"/>
            </a:pPr>
            <a:r>
              <a:rPr lang="en-US" sz="2265"/>
              <a:t>Communicate with precinct members and delegates</a:t>
            </a:r>
            <a:endParaRPr sz="2265"/>
          </a:p>
          <a:p>
            <a:pPr indent="-3724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65"/>
              <a:buAutoNum type="arabicPeriod"/>
            </a:pPr>
            <a:r>
              <a:rPr lang="en-US" sz="2265"/>
              <a:t>Help general election candidates by knocking on doors, delivering door hangers, phone calls, etc.</a:t>
            </a:r>
            <a:endParaRPr sz="2265"/>
          </a:p>
          <a:p>
            <a:pPr indent="-3724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65"/>
              <a:buAutoNum type="arabicPeriod"/>
            </a:pPr>
            <a:r>
              <a:rPr lang="en-US" sz="2265"/>
              <a:t>Organize precinct members to help candidates</a:t>
            </a:r>
            <a:endParaRPr sz="226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2265"/>
          </a:p>
        </p:txBody>
      </p:sp>
      <p:pic>
        <p:nvPicPr>
          <p:cNvPr descr="cache-county-republican-party-logo.jpg" id="182" name="Google Shape;18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8854" y="3733357"/>
            <a:ext cx="1248730" cy="1248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500">
                <a:latin typeface="Helvetica Neue"/>
                <a:ea typeface="Helvetica Neue"/>
                <a:cs typeface="Helvetica Neue"/>
                <a:sym typeface="Helvetica Neue"/>
              </a:rPr>
              <a:t>Precinct Chair</a:t>
            </a:r>
            <a:endParaRPr sz="3500"/>
          </a:p>
        </p:txBody>
      </p:sp>
      <p:sp>
        <p:nvSpPr>
          <p:cNvPr id="188" name="Google Shape;188;p3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Caucus:</a:t>
            </a:r>
            <a:endParaRPr sz="2500"/>
          </a:p>
          <a:p>
            <a:pPr indent="-230750" lvl="0" marL="177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34"/>
              <a:buFont typeface="Helvetica Neue"/>
              <a:buChar char="•"/>
            </a:pPr>
            <a:r>
              <a:rPr lang="en-US" sz="2433">
                <a:latin typeface="Helvetica Neue"/>
                <a:ea typeface="Helvetica Neue"/>
                <a:cs typeface="Helvetica Neue"/>
                <a:sym typeface="Helvetica Neue"/>
              </a:rPr>
              <a:t>Coordinate caucus meeting locations with County District Chairs and party officers</a:t>
            </a:r>
            <a:endParaRPr sz="2133">
              <a:latin typeface="Arial"/>
              <a:ea typeface="Arial"/>
              <a:cs typeface="Arial"/>
              <a:sym typeface="Arial"/>
            </a:endParaRPr>
          </a:p>
          <a:p>
            <a:pPr indent="-23075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34"/>
              <a:buFont typeface="Helvetica Neue"/>
              <a:buChar char="•"/>
            </a:pPr>
            <a:r>
              <a:rPr lang="en-US" sz="2433">
                <a:latin typeface="Helvetica Neue"/>
                <a:ea typeface="Helvetica Neue"/>
                <a:cs typeface="Helvetica Neue"/>
                <a:sym typeface="Helvetica Neue"/>
              </a:rPr>
              <a:t>Post notice of caucus meeting locations</a:t>
            </a:r>
            <a:endParaRPr sz="2133">
              <a:latin typeface="Arial"/>
              <a:ea typeface="Arial"/>
              <a:cs typeface="Arial"/>
              <a:sym typeface="Arial"/>
            </a:endParaRPr>
          </a:p>
          <a:p>
            <a:pPr indent="-23075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34"/>
              <a:buFont typeface="Helvetica Neue"/>
              <a:buChar char="•"/>
            </a:pPr>
            <a:r>
              <a:rPr lang="en-US" sz="2433">
                <a:latin typeface="Helvetica Neue"/>
                <a:ea typeface="Helvetica Neue"/>
                <a:cs typeface="Helvetica Neue"/>
                <a:sym typeface="Helvetica Neue"/>
              </a:rPr>
              <a:t>Plan and run the next Neighborhood Caucus Night, 6B1</a:t>
            </a:r>
            <a:endParaRPr sz="2133">
              <a:latin typeface="Arial"/>
              <a:ea typeface="Arial"/>
              <a:cs typeface="Arial"/>
              <a:sym typeface="Arial"/>
            </a:endParaRPr>
          </a:p>
          <a:p>
            <a:pPr indent="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3">
              <a:latin typeface="Arial"/>
              <a:ea typeface="Arial"/>
              <a:cs typeface="Arial"/>
              <a:sym typeface="Arial"/>
            </a:endParaRPr>
          </a:p>
          <a:p>
            <a:pPr indent="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3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500"/>
          </a:p>
        </p:txBody>
      </p:sp>
      <p:pic>
        <p:nvPicPr>
          <p:cNvPr descr="cache-county-republican-party-logo.jpg" id="189" name="Google Shape;18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8854" y="3733357"/>
            <a:ext cx="1248730" cy="1248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Helvetica Neue"/>
                <a:ea typeface="Helvetica Neue"/>
                <a:cs typeface="Helvetica Neue"/>
                <a:sym typeface="Helvetica Neue"/>
              </a:rPr>
              <a:t>Precinct Chair</a:t>
            </a:r>
            <a:endParaRPr sz="3500"/>
          </a:p>
        </p:txBody>
      </p:sp>
      <p:sp>
        <p:nvSpPr>
          <p:cNvPr id="195" name="Google Shape;195;p3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Votes on: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19685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elvetica Neue"/>
              <a:buChar char="•"/>
            </a:pPr>
            <a:r>
              <a:rPr lang="en-US" sz="1900">
                <a:latin typeface="Helvetica Neue"/>
                <a:ea typeface="Helvetica Neue"/>
                <a:cs typeface="Helvetica Neue"/>
                <a:sym typeface="Helvetica Neue"/>
              </a:rPr>
              <a:t>Party office positions: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18415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elvetica Neue"/>
              <a:buChar char="◦"/>
            </a:pPr>
            <a:r>
              <a:rPr lang="en-US" sz="1900">
                <a:latin typeface="Helvetica Neue"/>
                <a:ea typeface="Helvetica Neue"/>
                <a:cs typeface="Helvetica Neue"/>
                <a:sym typeface="Helvetica Neue"/>
              </a:rPr>
              <a:t>Primary candidates for elected office at Nominating Convention, 6B5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18415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elvetica Neue"/>
              <a:buChar char="◦"/>
            </a:pPr>
            <a:r>
              <a:rPr lang="en-US" sz="1900">
                <a:latin typeface="Helvetica Neue"/>
                <a:ea typeface="Helvetica Neue"/>
                <a:cs typeface="Helvetica Neue"/>
                <a:sym typeface="Helvetica Neue"/>
              </a:rPr>
              <a:t>County Party Leaders at Organizing Convention, 3A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18415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elvetica Neue"/>
              <a:buChar char="◦"/>
            </a:pPr>
            <a:r>
              <a:rPr lang="en-US" sz="1900">
                <a:latin typeface="Helvetica Neue"/>
                <a:ea typeface="Helvetica Neue"/>
                <a:cs typeface="Helvetica Neue"/>
                <a:sym typeface="Helvetica Neue"/>
              </a:rPr>
              <a:t>State Central Committee Members at Organizing Convention, 6B5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18415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elvetica Neue"/>
              <a:buChar char="◦"/>
            </a:pPr>
            <a:r>
              <a:rPr lang="en-US" sz="1900">
                <a:latin typeface="Helvetica Neue"/>
                <a:ea typeface="Helvetica Neue"/>
                <a:cs typeface="Helvetica Neue"/>
                <a:sym typeface="Helvetica Neue"/>
              </a:rPr>
              <a:t>District Chair Positions at Organizing Convention, 6B5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18415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elvetica Neue"/>
              <a:buChar char="◦"/>
            </a:pPr>
            <a:r>
              <a:rPr lang="en-US" sz="1900">
                <a:latin typeface="Helvetica Neue"/>
                <a:ea typeface="Helvetica Neue"/>
                <a:cs typeface="Helvetica Neue"/>
                <a:sym typeface="Helvetica Neue"/>
              </a:rPr>
              <a:t>Special Elections for certain officials, 8H2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19685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elvetica Neue"/>
              <a:buChar char="•"/>
            </a:pPr>
            <a:r>
              <a:rPr lang="en-US" sz="1900">
                <a:latin typeface="Helvetica Neue"/>
                <a:ea typeface="Helvetica Neue"/>
                <a:cs typeface="Helvetica Neue"/>
                <a:sym typeface="Helvetica Neue"/>
              </a:rPr>
              <a:t>Bylaw updates , 6B5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19685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elvetica Neue"/>
              <a:buChar char="•"/>
            </a:pPr>
            <a:r>
              <a:rPr lang="en-US" sz="1900">
                <a:latin typeface="Helvetica Neue"/>
                <a:ea typeface="Helvetica Neue"/>
                <a:cs typeface="Helvetica Neue"/>
                <a:sym typeface="Helvetica Neue"/>
              </a:rPr>
              <a:t>Platform updates, 6B5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900"/>
          </a:p>
        </p:txBody>
      </p:sp>
      <p:pic>
        <p:nvPicPr>
          <p:cNvPr descr="cache-county-republican-party-logo.jpg" id="196" name="Google Shape;19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8854" y="3733357"/>
            <a:ext cx="1248730" cy="1248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che-county-republican-party-logo.jpg" id="201" name="Google Shape;20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8854" y="3733357"/>
            <a:ext cx="1248730" cy="124873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5"/>
          <p:cNvSpPr txBox="1"/>
          <p:nvPr/>
        </p:nvSpPr>
        <p:spPr>
          <a:xfrm>
            <a:off x="1071251" y="1396850"/>
            <a:ext cx="4556100" cy="36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Roles:</a:t>
            </a:r>
            <a:endParaRPr sz="1100">
              <a:solidFill>
                <a:schemeClr val="dk1"/>
              </a:solidFill>
            </a:endParaRPr>
          </a:p>
          <a:p>
            <a:pPr indent="-1651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b="0" i="0" lang="en-US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 as chair in the absence of the Precinct Chair</a:t>
            </a:r>
            <a:endParaRPr sz="1100">
              <a:solidFill>
                <a:schemeClr val="dk1"/>
              </a:solidFill>
            </a:endParaRPr>
          </a:p>
          <a:p>
            <a:pPr indent="-1651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b="0" i="0" lang="en-US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Assist chair in running the precinct, including all Chair responsibilities listed above</a:t>
            </a:r>
            <a:endParaRPr sz="1100">
              <a:solidFill>
                <a:schemeClr val="dk1"/>
              </a:solidFill>
            </a:endParaRPr>
          </a:p>
          <a:p>
            <a:pPr indent="-1651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b="0" i="0" lang="en-US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Member of County Central Committee, Article 1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Responsibilities:</a:t>
            </a:r>
            <a:endParaRPr sz="1100">
              <a:solidFill>
                <a:schemeClr val="dk1"/>
              </a:solidFill>
            </a:endParaRPr>
          </a:p>
          <a:p>
            <a:pPr indent="-1651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b="0" i="0" lang="en-US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 Year Term</a:t>
            </a:r>
            <a:endParaRPr sz="1100">
              <a:solidFill>
                <a:schemeClr val="dk1"/>
              </a:solidFill>
            </a:endParaRPr>
          </a:p>
          <a:p>
            <a:pPr indent="-1651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b="0" i="0" lang="en-US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Represent precinct at conventions and special elections</a:t>
            </a:r>
            <a:endParaRPr sz="1100">
              <a:solidFill>
                <a:schemeClr val="dk1"/>
              </a:solidFill>
            </a:endParaRPr>
          </a:p>
          <a:p>
            <a:pPr indent="-1651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b="0" i="0" lang="en-US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Assist in the next Neighborhood Caucus Night</a:t>
            </a:r>
            <a:endParaRPr sz="1100">
              <a:solidFill>
                <a:schemeClr val="dk1"/>
              </a:solidFill>
            </a:endParaRPr>
          </a:p>
          <a:p>
            <a:pPr indent="-1651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b="0" i="0" lang="en-US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Attend County Central Committee Meetings twice each year, Article 1</a:t>
            </a:r>
            <a:endParaRPr sz="1100">
              <a:solidFill>
                <a:schemeClr val="dk1"/>
              </a:solidFill>
            </a:endParaRPr>
          </a:p>
          <a:p>
            <a:pPr indent="-1651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b="0" i="0" lang="en-US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Attend and vote in special elections</a:t>
            </a:r>
            <a:endParaRPr sz="1100">
              <a:solidFill>
                <a:schemeClr val="dk1"/>
              </a:solidFill>
            </a:endParaRPr>
          </a:p>
          <a:p>
            <a:pPr indent="-1651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b="0" i="0" lang="en-US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Assist with initiatives and efforts in the precinct</a:t>
            </a:r>
            <a:endParaRPr sz="1100">
              <a:solidFill>
                <a:schemeClr val="dk1"/>
              </a:solidFill>
            </a:endParaRPr>
          </a:p>
          <a:p>
            <a:pPr indent="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03" name="Google Shape;203;p35"/>
          <p:cNvSpPr txBox="1"/>
          <p:nvPr/>
        </p:nvSpPr>
        <p:spPr>
          <a:xfrm>
            <a:off x="648225" y="403950"/>
            <a:ext cx="4626900" cy="5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Precinct Vice-Chair</a:t>
            </a:r>
            <a:endParaRPr sz="3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501677" y="518305"/>
            <a:ext cx="7810500" cy="29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By the end of today…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60350" lvl="0" marL="1778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/>
              <a:t>Understand our goals</a:t>
            </a:r>
            <a:endParaRPr/>
          </a:p>
          <a:p>
            <a:pPr indent="-260350" lvl="0" marL="1778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/>
              <a:t>Know and feel confident about your duties</a:t>
            </a:r>
            <a:endParaRPr/>
          </a:p>
          <a:p>
            <a:pPr indent="-260350" lvl="0" marL="1778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/>
              <a:t>Understand the LCC and be looking for people to help in it.</a:t>
            </a:r>
            <a:endParaRPr/>
          </a:p>
        </p:txBody>
      </p:sp>
      <p:pic>
        <p:nvPicPr>
          <p:cNvPr descr="cache-county-republican-party-logo.jpg" id="92" name="Google Shape;9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8854" y="3733357"/>
            <a:ext cx="1248730" cy="1248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57E1"/>
              </a:buClr>
              <a:buSzPts val="1700"/>
              <a:buFont typeface="Helvetica Neue"/>
              <a:buNone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Precinct Vice-Chair</a:t>
            </a:r>
            <a:endParaRPr sz="3600"/>
          </a:p>
        </p:txBody>
      </p:sp>
      <p:sp>
        <p:nvSpPr>
          <p:cNvPr id="209" name="Google Shape;209;p3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2100">
                <a:latin typeface="Helvetica Neue"/>
                <a:ea typeface="Helvetica Neue"/>
                <a:cs typeface="Helvetica Neue"/>
                <a:sym typeface="Helvetica Neue"/>
              </a:rPr>
              <a:t>Votes on: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18415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elvetica Neue"/>
              <a:buChar char="•"/>
            </a:pPr>
            <a:r>
              <a:rPr lang="en-US" sz="1700">
                <a:latin typeface="Helvetica Neue"/>
                <a:ea typeface="Helvetica Neue"/>
                <a:cs typeface="Helvetica Neue"/>
                <a:sym typeface="Helvetica Neue"/>
              </a:rPr>
              <a:t>Party office positions: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17145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elvetica Neue"/>
              <a:buChar char="◦"/>
            </a:pPr>
            <a:r>
              <a:rPr lang="en-US" sz="1700">
                <a:latin typeface="Helvetica Neue"/>
                <a:ea typeface="Helvetica Neue"/>
                <a:cs typeface="Helvetica Neue"/>
                <a:sym typeface="Helvetica Neue"/>
              </a:rPr>
              <a:t>County Party Leaders Organizing Convention, 3A, 6B5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7145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elvetica Neue"/>
              <a:buChar char="◦"/>
            </a:pPr>
            <a:r>
              <a:rPr lang="en-US" sz="1700">
                <a:latin typeface="Helvetica Neue"/>
                <a:ea typeface="Helvetica Neue"/>
                <a:cs typeface="Helvetica Neue"/>
                <a:sym typeface="Helvetica Neue"/>
              </a:rPr>
              <a:t>State Central Committee Members Organizing Convention, 6B5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7145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elvetica Neue"/>
              <a:buChar char="◦"/>
            </a:pPr>
            <a:r>
              <a:rPr lang="en-US" sz="1700">
                <a:latin typeface="Helvetica Neue"/>
                <a:ea typeface="Helvetica Neue"/>
                <a:cs typeface="Helvetica Neue"/>
                <a:sym typeface="Helvetica Neue"/>
              </a:rPr>
              <a:t>District Chair Positions Organizing Convention, 6B5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7145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elvetica Neue"/>
              <a:buChar char="◦"/>
            </a:pPr>
            <a:r>
              <a:rPr lang="en-US" sz="1700">
                <a:latin typeface="Helvetica Neue"/>
                <a:ea typeface="Helvetica Neue"/>
                <a:cs typeface="Helvetica Neue"/>
                <a:sym typeface="Helvetica Neue"/>
              </a:rPr>
              <a:t>Special Elections for certain officials, 8H2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8415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elvetica Neue"/>
              <a:buChar char="•"/>
            </a:pPr>
            <a:r>
              <a:rPr lang="en-US" sz="1700">
                <a:latin typeface="Helvetica Neue"/>
                <a:ea typeface="Helvetica Neue"/>
                <a:cs typeface="Helvetica Neue"/>
                <a:sym typeface="Helvetica Neue"/>
              </a:rPr>
              <a:t>Bylaw updates at Organizing Convention, 6B5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18415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elvetica Neue"/>
              <a:buChar char="•"/>
            </a:pPr>
            <a:r>
              <a:rPr lang="en-US" sz="1700">
                <a:latin typeface="Helvetica Neue"/>
                <a:ea typeface="Helvetica Neue"/>
                <a:cs typeface="Helvetica Neue"/>
                <a:sym typeface="Helvetica Neue"/>
              </a:rPr>
              <a:t>Platform updates at Organizing Convention, 6B5</a:t>
            </a:r>
            <a:endParaRPr sz="2700"/>
          </a:p>
        </p:txBody>
      </p:sp>
      <p:pic>
        <p:nvPicPr>
          <p:cNvPr descr="cache-county-republican-party-logo.jpg" id="210" name="Google Shape;21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8854" y="3733357"/>
            <a:ext cx="1248730" cy="1248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che-county-republican-party-logo.jpg" id="215" name="Google Shape;21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8854" y="3733357"/>
            <a:ext cx="1248730" cy="124873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7"/>
          <p:cNvSpPr txBox="1"/>
          <p:nvPr/>
        </p:nvSpPr>
        <p:spPr>
          <a:xfrm>
            <a:off x="814271" y="460917"/>
            <a:ext cx="47070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1628"/>
              </a:buClr>
              <a:buSzPts val="1700"/>
              <a:buFont typeface="Helvetica Neue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Precinct Secretary</a:t>
            </a:r>
            <a:endParaRPr b="0" i="0" sz="33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b="0" i="0" lang="en-US" sz="1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oles:</a:t>
            </a:r>
            <a:endParaRPr sz="1200">
              <a:solidFill>
                <a:schemeClr val="dk1"/>
              </a:solidFill>
            </a:endParaRPr>
          </a:p>
          <a:p>
            <a:pPr indent="-17145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Char char="•"/>
            </a:pPr>
            <a:r>
              <a:rPr b="0" i="0" lang="en-US" sz="1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Member of County Central Committee, Article 1</a:t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Responsibilities:</a:t>
            </a:r>
            <a:endParaRPr sz="1200">
              <a:solidFill>
                <a:schemeClr val="dk1"/>
              </a:solidFill>
            </a:endParaRPr>
          </a:p>
          <a:p>
            <a:pPr indent="-17145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Char char="•"/>
            </a:pPr>
            <a:r>
              <a:rPr b="0" i="0" lang="en-US" sz="1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 Year Term</a:t>
            </a:r>
            <a:endParaRPr sz="1200">
              <a:solidFill>
                <a:schemeClr val="dk1"/>
              </a:solidFill>
            </a:endParaRPr>
          </a:p>
          <a:p>
            <a:pPr indent="-17145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Char char="•"/>
            </a:pPr>
            <a:r>
              <a:rPr b="0" i="0" lang="en-US" sz="1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Represent precinct at conventions and special elections</a:t>
            </a:r>
            <a:endParaRPr sz="1200">
              <a:solidFill>
                <a:schemeClr val="dk1"/>
              </a:solidFill>
            </a:endParaRPr>
          </a:p>
          <a:p>
            <a:pPr indent="-17145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Char char="•"/>
            </a:pPr>
            <a:r>
              <a:rPr b="0" i="0" lang="en-US" sz="1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Assist in the next Neighborhood Caucus Night</a:t>
            </a:r>
            <a:endParaRPr sz="1200">
              <a:solidFill>
                <a:schemeClr val="dk1"/>
              </a:solidFill>
            </a:endParaRPr>
          </a:p>
          <a:p>
            <a:pPr indent="-17145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Char char="•"/>
            </a:pPr>
            <a:r>
              <a:rPr b="0" i="0" lang="en-US" sz="1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Attend County Central Committee Meetings twice each year, Article 1</a:t>
            </a:r>
            <a:endParaRPr sz="1200">
              <a:solidFill>
                <a:schemeClr val="dk1"/>
              </a:solidFill>
            </a:endParaRPr>
          </a:p>
          <a:p>
            <a:pPr indent="-17145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Char char="•"/>
            </a:pPr>
            <a:r>
              <a:rPr b="0" i="0" lang="en-US" sz="1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Attend and vote in special elections</a:t>
            </a:r>
            <a:endParaRPr sz="1200">
              <a:solidFill>
                <a:schemeClr val="dk1"/>
              </a:solidFill>
            </a:endParaRPr>
          </a:p>
          <a:p>
            <a:pPr indent="-17145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Char char="•"/>
            </a:pPr>
            <a:r>
              <a:rPr b="0" i="0" lang="en-US" sz="1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Assist the Precinct Chair in initiatives and efforts in the precinct, see responsibilities listed above</a:t>
            </a:r>
            <a:endParaRPr sz="1200">
              <a:solidFill>
                <a:schemeClr val="dk1"/>
              </a:solidFill>
            </a:endParaRPr>
          </a:p>
          <a:p>
            <a:pPr indent="-17145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Char char="•"/>
            </a:pPr>
            <a:r>
              <a:rPr b="0" i="0" lang="en-US" sz="1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Maintain precinct membership records and positions</a:t>
            </a:r>
            <a:endParaRPr sz="1200">
              <a:solidFill>
                <a:schemeClr val="dk1"/>
              </a:solidFill>
            </a:endParaRPr>
          </a:p>
          <a:p>
            <a:pPr indent="-17145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Char char="•"/>
            </a:pPr>
            <a:r>
              <a:rPr b="0" i="0" lang="en-US" sz="1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Track and ensure all contact data is current</a:t>
            </a:r>
            <a:endParaRPr sz="1200">
              <a:solidFill>
                <a:schemeClr val="dk1"/>
              </a:solidFill>
            </a:endParaRPr>
          </a:p>
          <a:p>
            <a:pPr indent="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51628"/>
              </a:buClr>
              <a:buSzPts val="1700"/>
              <a:buFont typeface="Helvetica Neue"/>
              <a:buNone/>
            </a:pPr>
            <a:r>
              <a:rPr lang="en-US" sz="3200">
                <a:latin typeface="Helvetica Neue"/>
                <a:ea typeface="Helvetica Neue"/>
                <a:cs typeface="Helvetica Neue"/>
                <a:sym typeface="Helvetica Neue"/>
              </a:rPr>
              <a:t>Precinct Secretary</a:t>
            </a:r>
            <a:endParaRPr/>
          </a:p>
        </p:txBody>
      </p:sp>
      <p:sp>
        <p:nvSpPr>
          <p:cNvPr id="222" name="Google Shape;222;p3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Votes on: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1905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Party office positions: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17780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◦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County Party Leaders Organizing Convention, 3A, 6B5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17780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◦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State Central Committee Members Organizing Convention, 6B5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17780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◦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District Chair Positions Organizing Convention, 6B5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17780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◦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Special Elections for certain officials, 8H2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1905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Bylaw updates at Organizing Convention, 6B5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1905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Platform updates at Organizing Convention, 6B5</a:t>
            </a:r>
            <a:endParaRPr sz="2800"/>
          </a:p>
        </p:txBody>
      </p:sp>
      <p:pic>
        <p:nvPicPr>
          <p:cNvPr descr="cache-county-republican-party-logo.jpg" id="223" name="Google Shape;22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8854" y="3733357"/>
            <a:ext cx="1248730" cy="1248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che-county-republican-party-logo.jpg" id="228" name="Google Shape;22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8854" y="3733357"/>
            <a:ext cx="1248730" cy="124873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9"/>
          <p:cNvSpPr txBox="1"/>
          <p:nvPr/>
        </p:nvSpPr>
        <p:spPr>
          <a:xfrm>
            <a:off x="799775" y="464272"/>
            <a:ext cx="4707000" cy="47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B5336"/>
              </a:buClr>
              <a:buSzPts val="1700"/>
              <a:buFont typeface="Helvetica Neue"/>
              <a:buNone/>
            </a:pPr>
            <a:r>
              <a:rPr lang="en-US" sz="3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Precinct Treasurer</a:t>
            </a:r>
            <a:endParaRPr b="0" i="0" sz="31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5336"/>
              </a:buClr>
              <a:buSzPts val="1700"/>
              <a:buFont typeface="Helvetica Neue"/>
              <a:buNone/>
            </a:pPr>
            <a:r>
              <a:t/>
            </a:r>
            <a:endParaRPr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5336"/>
              </a:buClr>
              <a:buSzPts val="1700"/>
              <a:buFont typeface="Helvetica Neue"/>
              <a:buNone/>
            </a:pPr>
            <a:r>
              <a:t/>
            </a:r>
            <a:endParaRPr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oles:</a:t>
            </a:r>
            <a:endParaRPr sz="1100">
              <a:solidFill>
                <a:schemeClr val="dk1"/>
              </a:solidFill>
            </a:endParaRPr>
          </a:p>
          <a:p>
            <a:pPr indent="-1651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b="0" i="0" lang="en-US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Member of County Central Committee, Article 1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Responsibilities:</a:t>
            </a:r>
            <a:endParaRPr sz="1100">
              <a:solidFill>
                <a:schemeClr val="dk1"/>
              </a:solidFill>
            </a:endParaRPr>
          </a:p>
          <a:p>
            <a:pPr indent="-1651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b="0" i="0" lang="en-US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 Year Term</a:t>
            </a:r>
            <a:endParaRPr sz="1100">
              <a:solidFill>
                <a:schemeClr val="dk1"/>
              </a:solidFill>
            </a:endParaRPr>
          </a:p>
          <a:p>
            <a:pPr indent="-1651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b="0" i="0" lang="en-US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Represent precinct at conventions and special elections</a:t>
            </a:r>
            <a:endParaRPr sz="1100">
              <a:solidFill>
                <a:schemeClr val="dk1"/>
              </a:solidFill>
            </a:endParaRPr>
          </a:p>
          <a:p>
            <a:pPr indent="-1651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b="0" i="0" lang="en-US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Assist in the next Neighborhood Caucus Night</a:t>
            </a:r>
            <a:endParaRPr sz="1100">
              <a:solidFill>
                <a:schemeClr val="dk1"/>
              </a:solidFill>
            </a:endParaRPr>
          </a:p>
          <a:p>
            <a:pPr indent="-1651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b="0" i="0" lang="en-US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Attend County Central Committee Meetings twice each year, Article 1</a:t>
            </a:r>
            <a:endParaRPr sz="1100">
              <a:solidFill>
                <a:schemeClr val="dk1"/>
              </a:solidFill>
            </a:endParaRPr>
          </a:p>
          <a:p>
            <a:pPr indent="-1651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b="0" i="0" lang="en-US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Attend and vote in special elections</a:t>
            </a:r>
            <a:endParaRPr sz="1100">
              <a:solidFill>
                <a:schemeClr val="dk1"/>
              </a:solidFill>
            </a:endParaRPr>
          </a:p>
          <a:p>
            <a:pPr indent="-1651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b="0" i="0" lang="en-US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Assist the Precinct Chair in initiatives and efforts in the precinct, see responsibilities listed above</a:t>
            </a:r>
            <a:endParaRPr sz="1100">
              <a:solidFill>
                <a:schemeClr val="dk1"/>
              </a:solidFill>
            </a:endParaRPr>
          </a:p>
          <a:p>
            <a:pPr indent="-1651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b="0" i="0" lang="en-US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Maintain precinct membership records and positions</a:t>
            </a:r>
            <a:endParaRPr sz="1100">
              <a:solidFill>
                <a:schemeClr val="dk1"/>
              </a:solidFill>
            </a:endParaRPr>
          </a:p>
          <a:p>
            <a:pPr indent="-1651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b="0" i="0" lang="en-US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Track and ensure all contact data is current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</a:pPr>
            <a:r>
              <a:t/>
            </a:r>
            <a:endParaRPr b="0" i="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51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B5336"/>
              </a:buClr>
              <a:buSzPts val="1700"/>
              <a:buFont typeface="Helvetica Neue"/>
              <a:buNone/>
            </a:pPr>
            <a:r>
              <a:rPr lang="en-US" sz="3100">
                <a:latin typeface="Helvetica Neue"/>
                <a:ea typeface="Helvetica Neue"/>
                <a:cs typeface="Helvetica Neue"/>
                <a:sym typeface="Helvetica Neue"/>
              </a:rPr>
              <a:t>Precinct Treasurer</a:t>
            </a:r>
            <a:endParaRPr b="1"/>
          </a:p>
        </p:txBody>
      </p:sp>
      <p:sp>
        <p:nvSpPr>
          <p:cNvPr id="235" name="Google Shape;235;p4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Votes on: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19685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elvetica Neue"/>
              <a:buChar char="•"/>
            </a:pPr>
            <a:r>
              <a:rPr lang="en-US" sz="1900">
                <a:latin typeface="Helvetica Neue"/>
                <a:ea typeface="Helvetica Neue"/>
                <a:cs typeface="Helvetica Neue"/>
                <a:sym typeface="Helvetica Neue"/>
              </a:rPr>
              <a:t>Party office positions: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18415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elvetica Neue"/>
              <a:buChar char="◦"/>
            </a:pPr>
            <a:r>
              <a:rPr lang="en-US" sz="1900">
                <a:latin typeface="Helvetica Neue"/>
                <a:ea typeface="Helvetica Neue"/>
                <a:cs typeface="Helvetica Neue"/>
                <a:sym typeface="Helvetica Neue"/>
              </a:rPr>
              <a:t>County Party Leaders Organizing Convention, 3A, 6B5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18415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elvetica Neue"/>
              <a:buChar char="◦"/>
            </a:pPr>
            <a:r>
              <a:rPr lang="en-US" sz="1900">
                <a:latin typeface="Helvetica Neue"/>
                <a:ea typeface="Helvetica Neue"/>
                <a:cs typeface="Helvetica Neue"/>
                <a:sym typeface="Helvetica Neue"/>
              </a:rPr>
              <a:t>State Central Committee Members Organizing Convention, 6B5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18415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elvetica Neue"/>
              <a:buChar char="◦"/>
            </a:pPr>
            <a:r>
              <a:rPr lang="en-US" sz="1900">
                <a:latin typeface="Helvetica Neue"/>
                <a:ea typeface="Helvetica Neue"/>
                <a:cs typeface="Helvetica Neue"/>
                <a:sym typeface="Helvetica Neue"/>
              </a:rPr>
              <a:t>District Chair Positions Organizing Convention, 6B5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18415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elvetica Neue"/>
              <a:buChar char="◦"/>
            </a:pPr>
            <a:r>
              <a:rPr lang="en-US" sz="1900">
                <a:latin typeface="Helvetica Neue"/>
                <a:ea typeface="Helvetica Neue"/>
                <a:cs typeface="Helvetica Neue"/>
                <a:sym typeface="Helvetica Neue"/>
              </a:rPr>
              <a:t>Special Elections for certain officials, 8H2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19685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elvetica Neue"/>
              <a:buChar char="•"/>
            </a:pPr>
            <a:r>
              <a:rPr lang="en-US" sz="1900">
                <a:latin typeface="Helvetica Neue"/>
                <a:ea typeface="Helvetica Neue"/>
                <a:cs typeface="Helvetica Neue"/>
                <a:sym typeface="Helvetica Neue"/>
              </a:rPr>
              <a:t>Bylaw updates at Organizing Convention, 6B5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19685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elvetica Neue"/>
              <a:buChar char="•"/>
            </a:pPr>
            <a:r>
              <a:rPr lang="en-US" sz="1900">
                <a:latin typeface="Helvetica Neue"/>
                <a:ea typeface="Helvetica Neue"/>
                <a:cs typeface="Helvetica Neue"/>
                <a:sym typeface="Helvetica Neue"/>
              </a:rPr>
              <a:t>Platform updates at Organizing Convention, 6B5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300"/>
          </a:p>
        </p:txBody>
      </p:sp>
      <p:pic>
        <p:nvPicPr>
          <p:cNvPr descr="cache-county-republican-party-logo.jpg" id="236" name="Google Shape;23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8854" y="3733357"/>
            <a:ext cx="1248730" cy="1248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che-county-republican-party-logo.jpg" id="241" name="Google Shape;24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8854" y="3733357"/>
            <a:ext cx="1248730" cy="124873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1"/>
          <p:cNvSpPr txBox="1"/>
          <p:nvPr/>
        </p:nvSpPr>
        <p:spPr>
          <a:xfrm>
            <a:off x="794939" y="479222"/>
            <a:ext cx="7460700" cy="38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0E9B"/>
              </a:buClr>
              <a:buSzPts val="1700"/>
              <a:buFont typeface="Helvetica Neue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State Delegate</a:t>
            </a:r>
            <a:endParaRPr b="0" i="0" sz="37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Roles:</a:t>
            </a:r>
            <a:endParaRPr sz="1300">
              <a:solidFill>
                <a:schemeClr val="dk1"/>
              </a:solidFill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Member of State Party Nominating Convention</a:t>
            </a:r>
            <a:endParaRPr sz="13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Responsibilities:</a:t>
            </a:r>
            <a:endParaRPr sz="1300">
              <a:solidFill>
                <a:schemeClr val="dk1"/>
              </a:solidFill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Review and vet candidates for public office (listed below) according to the party’s principles as found in the </a:t>
            </a:r>
            <a:r>
              <a:rPr b="0" i="0" lang="en-US" sz="1600" u="sng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State Party Platform </a:t>
            </a:r>
            <a:r>
              <a:rPr b="0" i="0" lang="en-US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County Party Platform</a:t>
            </a:r>
            <a:endParaRPr sz="1300">
              <a:solidFill>
                <a:schemeClr val="dk1"/>
              </a:solidFill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Review and vet candidates for party positions (listed below)</a:t>
            </a:r>
            <a:endParaRPr sz="1300">
              <a:solidFill>
                <a:schemeClr val="dk1"/>
              </a:solidFill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Review and consider amendments to State Party Constitution, Bylaws and Platform</a:t>
            </a:r>
            <a:endParaRPr sz="1300">
              <a:solidFill>
                <a:schemeClr val="dk1"/>
              </a:solidFill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Attend annual State Party Convention (Nominating, then Organizing)</a:t>
            </a:r>
            <a:endParaRPr sz="1300">
              <a:solidFill>
                <a:schemeClr val="dk1"/>
              </a:solidFill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50E9B"/>
              </a:buClr>
              <a:buSzPts val="1700"/>
              <a:buFont typeface="Helvetica Neue"/>
              <a:buNone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State Delegate</a:t>
            </a:r>
            <a:endParaRPr sz="4100"/>
          </a:p>
        </p:txBody>
      </p:sp>
      <p:sp>
        <p:nvSpPr>
          <p:cNvPr id="248" name="Google Shape;248;p42"/>
          <p:cNvSpPr txBox="1"/>
          <p:nvPr>
            <p:ph idx="1" type="body"/>
          </p:nvPr>
        </p:nvSpPr>
        <p:spPr>
          <a:xfrm>
            <a:off x="387900" y="1278449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600">
                <a:latin typeface="Helvetica Neue"/>
                <a:ea typeface="Helvetica Neue"/>
                <a:cs typeface="Helvetica Neue"/>
                <a:sym typeface="Helvetica Neue"/>
              </a:rPr>
              <a:t>Votes on: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-1524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•"/>
            </a:pPr>
            <a:r>
              <a:rPr lang="en-US" sz="1200">
                <a:latin typeface="Helvetica Neue"/>
                <a:ea typeface="Helvetica Neue"/>
                <a:cs typeface="Helvetica Neue"/>
                <a:sym typeface="Helvetica Neue"/>
              </a:rPr>
              <a:t>Public Office Races: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-13970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◦"/>
            </a:pPr>
            <a:r>
              <a:rPr lang="en-US" sz="1200">
                <a:latin typeface="Helvetica Neue"/>
                <a:ea typeface="Helvetica Neue"/>
                <a:cs typeface="Helvetica Neue"/>
                <a:sym typeface="Helvetica Neue"/>
              </a:rPr>
              <a:t>US Senate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-13970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◦"/>
            </a:pPr>
            <a:r>
              <a:rPr lang="en-US" sz="1200">
                <a:latin typeface="Helvetica Neue"/>
                <a:ea typeface="Helvetica Neue"/>
                <a:cs typeface="Helvetica Neue"/>
                <a:sym typeface="Helvetica Neue"/>
              </a:rPr>
              <a:t>US House of Representatives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-13970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◦"/>
            </a:pPr>
            <a:r>
              <a:rPr lang="en-US" sz="1200">
                <a:latin typeface="Helvetica Neue"/>
                <a:ea typeface="Helvetica Neue"/>
                <a:cs typeface="Helvetica Neue"/>
                <a:sym typeface="Helvetica Neue"/>
              </a:rPr>
              <a:t>State Governor &amp; Lt. Governor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-13970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◦"/>
            </a:pPr>
            <a:r>
              <a:rPr lang="en-US" sz="1200">
                <a:latin typeface="Helvetica Neue"/>
                <a:ea typeface="Helvetica Neue"/>
                <a:cs typeface="Helvetica Neue"/>
                <a:sym typeface="Helvetica Neue"/>
              </a:rPr>
              <a:t>State Attorney General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-13970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◦"/>
            </a:pPr>
            <a:r>
              <a:rPr lang="en-US" sz="1200">
                <a:latin typeface="Helvetica Neue"/>
                <a:ea typeface="Helvetica Neue"/>
                <a:cs typeface="Helvetica Neue"/>
                <a:sym typeface="Helvetica Neue"/>
              </a:rPr>
              <a:t>State Auditor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-13970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◦"/>
            </a:pPr>
            <a:r>
              <a:rPr lang="en-US" sz="1200">
                <a:latin typeface="Helvetica Neue"/>
                <a:ea typeface="Helvetica Neue"/>
                <a:cs typeface="Helvetica Neue"/>
                <a:sym typeface="Helvetica Neue"/>
              </a:rPr>
              <a:t>State Treasurer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-13970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◦"/>
            </a:pPr>
            <a:r>
              <a:rPr lang="en-US" sz="1200">
                <a:latin typeface="Helvetica Neue"/>
                <a:ea typeface="Helvetica Neue"/>
                <a:cs typeface="Helvetica Neue"/>
                <a:sym typeface="Helvetica Neue"/>
              </a:rPr>
              <a:t>State School Board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-13970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◦"/>
            </a:pPr>
            <a:r>
              <a:rPr lang="en-US" sz="1200">
                <a:latin typeface="Helvetica Neue"/>
                <a:ea typeface="Helvetica Neue"/>
                <a:cs typeface="Helvetica Neue"/>
                <a:sym typeface="Helvetica Neue"/>
              </a:rPr>
              <a:t>State Senators (multi-county districts)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-13970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◦"/>
            </a:pPr>
            <a:r>
              <a:rPr lang="en-US" sz="1200">
                <a:latin typeface="Helvetica Neue"/>
                <a:ea typeface="Helvetica Neue"/>
                <a:cs typeface="Helvetica Neue"/>
                <a:sym typeface="Helvetica Neue"/>
              </a:rPr>
              <a:t>State Representatives (multi-county districts)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-1524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•"/>
            </a:pPr>
            <a:r>
              <a:rPr lang="en-US" sz="1200">
                <a:latin typeface="Helvetica Neue"/>
                <a:ea typeface="Helvetica Neue"/>
                <a:cs typeface="Helvetica Neue"/>
                <a:sym typeface="Helvetica Neue"/>
              </a:rPr>
              <a:t>Party Positions: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-13970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◦"/>
            </a:pPr>
            <a:r>
              <a:rPr lang="en-US" sz="1200">
                <a:latin typeface="Helvetica Neue"/>
                <a:ea typeface="Helvetica Neue"/>
                <a:cs typeface="Helvetica Neue"/>
                <a:sym typeface="Helvetica Neue"/>
              </a:rPr>
              <a:t>State Party Leaders at Nominating Convention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-13970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◦"/>
            </a:pPr>
            <a:r>
              <a:rPr lang="en-US" sz="1200">
                <a:latin typeface="Helvetica Neue"/>
                <a:ea typeface="Helvetica Neue"/>
                <a:cs typeface="Helvetica Neue"/>
                <a:sym typeface="Helvetica Neue"/>
              </a:rPr>
              <a:t>National Committeeman &amp; National Committeewoman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-13970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◦"/>
            </a:pPr>
            <a:r>
              <a:rPr lang="en-US" sz="1200">
                <a:latin typeface="Helvetica Neue"/>
                <a:ea typeface="Helvetica Neue"/>
                <a:cs typeface="Helvetica Neue"/>
                <a:sym typeface="Helvetica Neue"/>
              </a:rPr>
              <a:t>Utah Delegates to the National Republican Convention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-13970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◦"/>
            </a:pPr>
            <a:r>
              <a:rPr lang="en-US" sz="1200">
                <a:latin typeface="Helvetica Neue"/>
                <a:ea typeface="Helvetica Neue"/>
                <a:cs typeface="Helvetica Neue"/>
                <a:sym typeface="Helvetica Neue"/>
              </a:rPr>
              <a:t>Utah Electors for the Electoral College</a:t>
            </a:r>
            <a:endParaRPr sz="1800"/>
          </a:p>
        </p:txBody>
      </p:sp>
      <p:pic>
        <p:nvPicPr>
          <p:cNvPr descr="cache-county-republican-party-logo.jpg" id="249" name="Google Shape;24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8854" y="3733357"/>
            <a:ext cx="1248730" cy="1248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che-county-republican-party-logo.jpg" id="254" name="Google Shape;25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8854" y="3733357"/>
            <a:ext cx="1248730" cy="124873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3"/>
          <p:cNvSpPr txBox="1"/>
          <p:nvPr/>
        </p:nvSpPr>
        <p:spPr>
          <a:xfrm>
            <a:off x="790106" y="469994"/>
            <a:ext cx="7460700" cy="487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Helvetica Neue"/>
              <a:buNone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County Delegate</a:t>
            </a:r>
            <a:endParaRPr b="0" i="0" sz="36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Helvetica Neue"/>
              <a:buNone/>
            </a:pPr>
            <a:r>
              <a:t/>
            </a:r>
            <a:endParaRPr sz="2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b="0" i="0" lang="en-US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oles:</a:t>
            </a:r>
            <a:endParaRPr sz="1500">
              <a:solidFill>
                <a:schemeClr val="dk1"/>
              </a:solidFill>
            </a:endParaRPr>
          </a:p>
          <a:p>
            <a:pPr indent="-1905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Member of County Party Nominating Convention</a:t>
            </a:r>
            <a:endParaRPr sz="1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Responsibilities:</a:t>
            </a:r>
            <a:endParaRPr sz="1500">
              <a:solidFill>
                <a:schemeClr val="dk1"/>
              </a:solidFill>
            </a:endParaRPr>
          </a:p>
          <a:p>
            <a:pPr indent="-1905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Review and vet candidates for public office (listed below) according to the party’s principles as found in the </a:t>
            </a:r>
            <a:r>
              <a:rPr b="0" i="0" lang="en-US" sz="1800" u="sng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State Party Platform </a:t>
            </a: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County Party Platform</a:t>
            </a:r>
            <a:endParaRPr sz="1500">
              <a:solidFill>
                <a:schemeClr val="dk1"/>
              </a:solidFill>
            </a:endParaRPr>
          </a:p>
          <a:p>
            <a:pPr indent="-1905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Review and vet candidates for party positions (listed below)</a:t>
            </a:r>
            <a:endParaRPr sz="1500">
              <a:solidFill>
                <a:schemeClr val="dk1"/>
              </a:solidFill>
            </a:endParaRPr>
          </a:p>
          <a:p>
            <a:pPr indent="-1905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Review and consider amendments to County Party Constitution, Bylaws and Platform</a:t>
            </a:r>
            <a:endParaRPr sz="1500">
              <a:solidFill>
                <a:schemeClr val="dk1"/>
              </a:solidFill>
            </a:endParaRPr>
          </a:p>
          <a:p>
            <a:pPr indent="-1905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Attend annual County Party Conventions (Nominating, then Organizing)</a:t>
            </a:r>
            <a:endParaRPr sz="1500">
              <a:solidFill>
                <a:schemeClr val="dk1"/>
              </a:solidFill>
            </a:endParaRPr>
          </a:p>
          <a:p>
            <a:pPr indent="-1905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Attend and vote in special elections</a:t>
            </a:r>
            <a:endParaRPr sz="1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Helvetica Neue"/>
              <a:buNone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County Delegate</a:t>
            </a:r>
            <a:endParaRPr sz="3600"/>
          </a:p>
        </p:txBody>
      </p:sp>
      <p:sp>
        <p:nvSpPr>
          <p:cNvPr id="261" name="Google Shape;261;p44"/>
          <p:cNvSpPr txBox="1"/>
          <p:nvPr>
            <p:ph idx="1" type="body"/>
          </p:nvPr>
        </p:nvSpPr>
        <p:spPr>
          <a:xfrm>
            <a:off x="293975" y="1207975"/>
            <a:ext cx="7623300" cy="37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0385"/>
              <a:buFont typeface="Helvetica Neue"/>
              <a:buNone/>
            </a:pPr>
            <a:r>
              <a:rPr lang="en-US" sz="2971">
                <a:latin typeface="Helvetica Neue"/>
                <a:ea typeface="Helvetica Neue"/>
                <a:cs typeface="Helvetica Neue"/>
                <a:sym typeface="Helvetica Neue"/>
              </a:rPr>
              <a:t>Votes on:</a:t>
            </a:r>
            <a:endParaRPr sz="2271">
              <a:latin typeface="Arial"/>
              <a:ea typeface="Arial"/>
              <a:cs typeface="Arial"/>
              <a:sym typeface="Arial"/>
            </a:endParaRPr>
          </a:p>
          <a:p>
            <a:pPr indent="-16029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7777"/>
              <a:buFont typeface="Helvetica Neue"/>
              <a:buChar char="•"/>
            </a:pPr>
            <a:r>
              <a:rPr lang="en-US" sz="2571">
                <a:latin typeface="Helvetica Neue"/>
                <a:ea typeface="Helvetica Neue"/>
                <a:cs typeface="Helvetica Neue"/>
                <a:sym typeface="Helvetica Neue"/>
              </a:rPr>
              <a:t>Public Office Races:</a:t>
            </a:r>
            <a:endParaRPr sz="2271">
              <a:latin typeface="Arial"/>
              <a:ea typeface="Arial"/>
              <a:cs typeface="Arial"/>
              <a:sym typeface="Arial"/>
            </a:endParaRPr>
          </a:p>
          <a:p>
            <a:pPr indent="-14759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7777"/>
              <a:buFont typeface="Helvetica Neue"/>
              <a:buChar char="◦"/>
            </a:pPr>
            <a:r>
              <a:rPr lang="en-US" sz="2571">
                <a:latin typeface="Helvetica Neue"/>
                <a:ea typeface="Helvetica Neue"/>
                <a:cs typeface="Helvetica Neue"/>
                <a:sym typeface="Helvetica Neue"/>
              </a:rPr>
              <a:t>County Council Members</a:t>
            </a:r>
            <a:endParaRPr sz="2271">
              <a:latin typeface="Arial"/>
              <a:ea typeface="Arial"/>
              <a:cs typeface="Arial"/>
              <a:sym typeface="Arial"/>
            </a:endParaRPr>
          </a:p>
          <a:p>
            <a:pPr indent="-14759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7777"/>
              <a:buFont typeface="Helvetica Neue"/>
              <a:buChar char="◦"/>
            </a:pPr>
            <a:r>
              <a:rPr lang="en-US" sz="2571">
                <a:latin typeface="Helvetica Neue"/>
                <a:ea typeface="Helvetica Neue"/>
                <a:cs typeface="Helvetica Neue"/>
                <a:sym typeface="Helvetica Neue"/>
              </a:rPr>
              <a:t>County Attorney</a:t>
            </a:r>
            <a:endParaRPr sz="2271">
              <a:latin typeface="Arial"/>
              <a:ea typeface="Arial"/>
              <a:cs typeface="Arial"/>
              <a:sym typeface="Arial"/>
            </a:endParaRPr>
          </a:p>
          <a:p>
            <a:pPr indent="-14759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7777"/>
              <a:buFont typeface="Helvetica Neue"/>
              <a:buChar char="◦"/>
            </a:pPr>
            <a:r>
              <a:rPr lang="en-US" sz="2571">
                <a:latin typeface="Helvetica Neue"/>
                <a:ea typeface="Helvetica Neue"/>
                <a:cs typeface="Helvetica Neue"/>
                <a:sym typeface="Helvetica Neue"/>
              </a:rPr>
              <a:t>County Clerk</a:t>
            </a:r>
            <a:endParaRPr sz="2271">
              <a:latin typeface="Arial"/>
              <a:ea typeface="Arial"/>
              <a:cs typeface="Arial"/>
              <a:sym typeface="Arial"/>
            </a:endParaRPr>
          </a:p>
          <a:p>
            <a:pPr indent="-14759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7777"/>
              <a:buFont typeface="Helvetica Neue"/>
              <a:buChar char="◦"/>
            </a:pPr>
            <a:r>
              <a:rPr lang="en-US" sz="2571">
                <a:latin typeface="Helvetica Neue"/>
                <a:ea typeface="Helvetica Neue"/>
                <a:cs typeface="Helvetica Neue"/>
                <a:sym typeface="Helvetica Neue"/>
              </a:rPr>
              <a:t>County Auditor</a:t>
            </a:r>
            <a:endParaRPr sz="2271">
              <a:latin typeface="Arial"/>
              <a:ea typeface="Arial"/>
              <a:cs typeface="Arial"/>
              <a:sym typeface="Arial"/>
            </a:endParaRPr>
          </a:p>
          <a:p>
            <a:pPr indent="-14759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7777"/>
              <a:buFont typeface="Helvetica Neue"/>
              <a:buChar char="◦"/>
            </a:pPr>
            <a:r>
              <a:rPr lang="en-US" sz="2571">
                <a:latin typeface="Helvetica Neue"/>
                <a:ea typeface="Helvetica Neue"/>
                <a:cs typeface="Helvetica Neue"/>
                <a:sym typeface="Helvetica Neue"/>
              </a:rPr>
              <a:t>County Sheriff</a:t>
            </a:r>
            <a:endParaRPr sz="2271">
              <a:latin typeface="Arial"/>
              <a:ea typeface="Arial"/>
              <a:cs typeface="Arial"/>
              <a:sym typeface="Arial"/>
            </a:endParaRPr>
          </a:p>
          <a:p>
            <a:pPr indent="-14759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7777"/>
              <a:buFont typeface="Helvetica Neue"/>
              <a:buChar char="◦"/>
            </a:pPr>
            <a:r>
              <a:rPr lang="en-US" sz="2571">
                <a:latin typeface="Helvetica Neue"/>
                <a:ea typeface="Helvetica Neue"/>
                <a:cs typeface="Helvetica Neue"/>
                <a:sym typeface="Helvetica Neue"/>
              </a:rPr>
              <a:t>County Assessor</a:t>
            </a:r>
            <a:endParaRPr sz="2271">
              <a:latin typeface="Arial"/>
              <a:ea typeface="Arial"/>
              <a:cs typeface="Arial"/>
              <a:sym typeface="Arial"/>
            </a:endParaRPr>
          </a:p>
          <a:p>
            <a:pPr indent="-14759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7777"/>
              <a:buFont typeface="Helvetica Neue"/>
              <a:buChar char="◦"/>
            </a:pPr>
            <a:r>
              <a:rPr lang="en-US" sz="2571">
                <a:latin typeface="Helvetica Neue"/>
                <a:ea typeface="Helvetica Neue"/>
                <a:cs typeface="Helvetica Neue"/>
                <a:sym typeface="Helvetica Neue"/>
              </a:rPr>
              <a:t>County Surveyor</a:t>
            </a:r>
            <a:endParaRPr sz="2271">
              <a:latin typeface="Arial"/>
              <a:ea typeface="Arial"/>
              <a:cs typeface="Arial"/>
              <a:sym typeface="Arial"/>
            </a:endParaRPr>
          </a:p>
          <a:p>
            <a:pPr indent="-14759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7777"/>
              <a:buFont typeface="Helvetica Neue"/>
              <a:buChar char="◦"/>
            </a:pPr>
            <a:r>
              <a:rPr lang="en-US" sz="2571">
                <a:latin typeface="Helvetica Neue"/>
                <a:ea typeface="Helvetica Neue"/>
                <a:cs typeface="Helvetica Neue"/>
                <a:sym typeface="Helvetica Neue"/>
              </a:rPr>
              <a:t>County Treasurer</a:t>
            </a:r>
            <a:endParaRPr sz="2271">
              <a:latin typeface="Arial"/>
              <a:ea typeface="Arial"/>
              <a:cs typeface="Arial"/>
              <a:sym typeface="Arial"/>
            </a:endParaRPr>
          </a:p>
          <a:p>
            <a:pPr indent="-14759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7777"/>
              <a:buFont typeface="Helvetica Neue"/>
              <a:buChar char="◦"/>
            </a:pPr>
            <a:r>
              <a:rPr lang="en-US" sz="2571">
                <a:latin typeface="Helvetica Neue"/>
                <a:ea typeface="Helvetica Neue"/>
                <a:cs typeface="Helvetica Neue"/>
                <a:sym typeface="Helvetica Neue"/>
              </a:rPr>
              <a:t>County Recorder</a:t>
            </a:r>
            <a:endParaRPr sz="2271">
              <a:latin typeface="Arial"/>
              <a:ea typeface="Arial"/>
              <a:cs typeface="Arial"/>
              <a:sym typeface="Arial"/>
            </a:endParaRPr>
          </a:p>
          <a:p>
            <a:pPr indent="-14759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7777"/>
              <a:buFont typeface="Helvetica Neue"/>
              <a:buChar char="◦"/>
            </a:pPr>
            <a:r>
              <a:rPr lang="en-US" sz="2571">
                <a:latin typeface="Helvetica Neue"/>
                <a:ea typeface="Helvetica Neue"/>
                <a:cs typeface="Helvetica Neue"/>
                <a:sym typeface="Helvetica Neue"/>
              </a:rPr>
              <a:t>State School Board</a:t>
            </a:r>
            <a:endParaRPr sz="2271">
              <a:latin typeface="Arial"/>
              <a:ea typeface="Arial"/>
              <a:cs typeface="Arial"/>
              <a:sym typeface="Arial"/>
            </a:endParaRPr>
          </a:p>
          <a:p>
            <a:pPr indent="-14759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7777"/>
              <a:buFont typeface="Helvetica Neue"/>
              <a:buChar char="◦"/>
            </a:pPr>
            <a:r>
              <a:rPr lang="en-US" sz="2571">
                <a:latin typeface="Helvetica Neue"/>
                <a:ea typeface="Helvetica Neue"/>
                <a:cs typeface="Helvetica Neue"/>
                <a:sym typeface="Helvetica Neue"/>
              </a:rPr>
              <a:t>State Senators (single county districts)</a:t>
            </a:r>
            <a:endParaRPr sz="2271">
              <a:latin typeface="Arial"/>
              <a:ea typeface="Arial"/>
              <a:cs typeface="Arial"/>
              <a:sym typeface="Arial"/>
            </a:endParaRPr>
          </a:p>
          <a:p>
            <a:pPr indent="-14759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7777"/>
              <a:buFont typeface="Helvetica Neue"/>
              <a:buChar char="◦"/>
            </a:pPr>
            <a:r>
              <a:rPr lang="en-US" sz="2571">
                <a:latin typeface="Helvetica Neue"/>
                <a:ea typeface="Helvetica Neue"/>
                <a:cs typeface="Helvetica Neue"/>
                <a:sym typeface="Helvetica Neue"/>
              </a:rPr>
              <a:t>State Representatives (single county districts)</a:t>
            </a:r>
            <a:endParaRPr sz="2271">
              <a:latin typeface="Arial"/>
              <a:ea typeface="Arial"/>
              <a:cs typeface="Arial"/>
              <a:sym typeface="Arial"/>
            </a:endParaRPr>
          </a:p>
          <a:p>
            <a:pPr indent="-14759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7777"/>
              <a:buFont typeface="Helvetica Neue"/>
              <a:buChar char="◦"/>
            </a:pPr>
            <a:r>
              <a:rPr lang="en-US" sz="2571">
                <a:latin typeface="Helvetica Neue"/>
                <a:ea typeface="Helvetica Neue"/>
                <a:cs typeface="Helvetica Neue"/>
                <a:sym typeface="Helvetica Neue"/>
              </a:rPr>
              <a:t>Special Elections for certain officials 8H2</a:t>
            </a:r>
            <a:endParaRPr sz="2271">
              <a:latin typeface="Arial"/>
              <a:ea typeface="Arial"/>
              <a:cs typeface="Arial"/>
              <a:sym typeface="Arial"/>
            </a:endParaRPr>
          </a:p>
          <a:p>
            <a:pPr indent="-16029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7777"/>
              <a:buFont typeface="Helvetica Neue"/>
              <a:buChar char="•"/>
            </a:pPr>
            <a:r>
              <a:rPr lang="en-US" sz="2571">
                <a:latin typeface="Helvetica Neue"/>
                <a:ea typeface="Helvetica Neue"/>
                <a:cs typeface="Helvetica Neue"/>
                <a:sym typeface="Helvetica Neue"/>
              </a:rPr>
              <a:t>Party Positions:</a:t>
            </a:r>
            <a:endParaRPr sz="2271">
              <a:latin typeface="Arial"/>
              <a:ea typeface="Arial"/>
              <a:cs typeface="Arial"/>
              <a:sym typeface="Arial"/>
            </a:endParaRPr>
          </a:p>
          <a:p>
            <a:pPr indent="-14759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7777"/>
              <a:buFont typeface="Helvetica Neue"/>
              <a:buChar char="◦"/>
            </a:pPr>
            <a:r>
              <a:rPr lang="en-US" sz="2571">
                <a:latin typeface="Helvetica Neue"/>
                <a:ea typeface="Helvetica Neue"/>
                <a:cs typeface="Helvetica Neue"/>
                <a:sym typeface="Helvetica Neue"/>
              </a:rPr>
              <a:t>County Party Leaders at Organizing Convention, 3A</a:t>
            </a:r>
            <a:endParaRPr sz="2271">
              <a:latin typeface="Arial"/>
              <a:ea typeface="Arial"/>
              <a:cs typeface="Arial"/>
              <a:sym typeface="Arial"/>
            </a:endParaRPr>
          </a:p>
          <a:p>
            <a:pPr indent="-14759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7777"/>
              <a:buFont typeface="Helvetica Neue"/>
              <a:buChar char="◦"/>
            </a:pPr>
            <a:r>
              <a:rPr lang="en-US" sz="2571">
                <a:latin typeface="Helvetica Neue"/>
                <a:ea typeface="Helvetica Neue"/>
                <a:cs typeface="Helvetica Neue"/>
                <a:sym typeface="Helvetica Neue"/>
              </a:rPr>
              <a:t>State Central Committee Members</a:t>
            </a:r>
            <a:endParaRPr sz="227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cache-county-republican-party-logo.jpg" id="262" name="Google Shape;262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8854" y="3733357"/>
            <a:ext cx="1248730" cy="1248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che-county-republican-party-logo.jpg" id="267" name="Google Shape;26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8854" y="3733357"/>
            <a:ext cx="1248730" cy="124873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5"/>
          <p:cNvSpPr txBox="1"/>
          <p:nvPr/>
        </p:nvSpPr>
        <p:spPr>
          <a:xfrm>
            <a:off x="472075" y="594525"/>
            <a:ext cx="7304100" cy="40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State Central Committee Member</a:t>
            </a:r>
            <a:endParaRPr b="0" i="0" sz="36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"/>
              <a:buNone/>
            </a:pPr>
            <a:r>
              <a:t/>
            </a:r>
            <a:endParaRPr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Roles:</a:t>
            </a:r>
            <a:endParaRPr b="0" i="0" sz="23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9685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elvetica Neue"/>
              <a:buChar char="•"/>
            </a:pPr>
            <a:r>
              <a:rPr b="0" i="0" lang="en-US" sz="1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Member of State Central Committee</a:t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sz="2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Responsibilities:</a:t>
            </a:r>
            <a:endParaRPr sz="1600">
              <a:solidFill>
                <a:schemeClr val="dk1"/>
              </a:solidFill>
            </a:endParaRPr>
          </a:p>
          <a:p>
            <a:pPr indent="-19685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elvetica Neue"/>
              <a:buChar char="•"/>
            </a:pPr>
            <a:r>
              <a:rPr b="0" i="0" lang="en-US" sz="1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Attend quarterly State Central Committee Meetings</a:t>
            </a:r>
            <a:endParaRPr sz="1600">
              <a:solidFill>
                <a:schemeClr val="dk1"/>
              </a:solidFill>
            </a:endParaRPr>
          </a:p>
          <a:p>
            <a:pPr indent="-19685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elvetica Neue"/>
              <a:buChar char="•"/>
            </a:pPr>
            <a:r>
              <a:rPr b="0" i="0" lang="en-US" sz="1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Review and consider amendments to State Party Constitution, Bylaws and Platform</a:t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Votes on:</a:t>
            </a:r>
            <a:endParaRPr sz="1600">
              <a:solidFill>
                <a:schemeClr val="dk1"/>
              </a:solidFill>
            </a:endParaRPr>
          </a:p>
          <a:p>
            <a:pPr indent="-19685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elvetica Neue"/>
              <a:buChar char="•"/>
            </a:pPr>
            <a:r>
              <a:rPr b="0" i="0" lang="en-US" sz="1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Amendments to State Party Constitution, Bylaws and Platform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87895" y="994019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Goals of the Party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666750" y="1937199"/>
            <a:ext cx="7810500" cy="17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03200" lvl="0" marL="1778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Teach and Promote Platform Values</a:t>
            </a:r>
            <a:endParaRPr/>
          </a:p>
          <a:p>
            <a:pPr indent="-203200" lvl="0" marL="1778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Republican </a:t>
            </a:r>
            <a:r>
              <a:rPr lang="en-US"/>
              <a:t>Candidates</a:t>
            </a:r>
            <a:r>
              <a:rPr lang="en-US"/>
              <a:t> and Platform Values into law</a:t>
            </a:r>
            <a:endParaRPr/>
          </a:p>
          <a:p>
            <a:pPr indent="-203200" lvl="0" marL="1778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Strengthen Neighborhood Voices</a:t>
            </a:r>
            <a:endParaRPr/>
          </a:p>
          <a:p>
            <a:pPr indent="-203200" lvl="0" marL="1778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Unifying and developing methods to communicate and share ideas and perspectives</a:t>
            </a:r>
            <a:endParaRPr/>
          </a:p>
        </p:txBody>
      </p:sp>
      <p:pic>
        <p:nvPicPr>
          <p:cNvPr descr="cache-county-republican-party-logo.jpg" id="99" name="Google Shape;9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8854" y="3733357"/>
            <a:ext cx="1248730" cy="1248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6"/>
          <p:cNvSpPr txBox="1"/>
          <p:nvPr>
            <p:ph type="title"/>
          </p:nvPr>
        </p:nvSpPr>
        <p:spPr>
          <a:xfrm>
            <a:off x="666753" y="227816"/>
            <a:ext cx="7810500" cy="9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Precinct Duties</a:t>
            </a:r>
            <a:endParaRPr sz="3500"/>
          </a:p>
        </p:txBody>
      </p:sp>
      <p:sp>
        <p:nvSpPr>
          <p:cNvPr id="274" name="Google Shape;274;p46"/>
          <p:cNvSpPr txBox="1"/>
          <p:nvPr>
            <p:ph idx="1" type="body"/>
          </p:nvPr>
        </p:nvSpPr>
        <p:spPr>
          <a:xfrm>
            <a:off x="619781" y="1517845"/>
            <a:ext cx="7810500" cy="21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2727" lvl="0" marL="1778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65"/>
              <a:buAutoNum type="arabicPeriod"/>
            </a:pPr>
            <a:r>
              <a:rPr lang="en-US" sz="2265"/>
              <a:t>Distribute information and account for attendance for meetings</a:t>
            </a:r>
            <a:endParaRPr sz="2265"/>
          </a:p>
          <a:p>
            <a:pPr indent="-232727" lvl="0" marL="1778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65"/>
              <a:buAutoNum type="arabicPeriod"/>
            </a:pPr>
            <a:r>
              <a:rPr lang="en-US" sz="2265"/>
              <a:t>Distribute information and Promote and attend activities and Candidates/Representatives</a:t>
            </a:r>
            <a:endParaRPr sz="2265"/>
          </a:p>
          <a:p>
            <a:pPr indent="-232727" lvl="0" marL="1778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65"/>
              <a:buAutoNum type="arabicPeriod"/>
            </a:pPr>
            <a:r>
              <a:rPr lang="en-US" sz="2265"/>
              <a:t>Organize neighborhood groups to strengthen and support Party Goal</a:t>
            </a:r>
            <a:endParaRPr sz="2265"/>
          </a:p>
          <a:p>
            <a:pPr indent="-232727" lvl="0" marL="1778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65"/>
              <a:buAutoNum type="arabicPeriod"/>
            </a:pPr>
            <a:r>
              <a:rPr lang="en-US" sz="2265"/>
              <a:t>Welcome new members</a:t>
            </a:r>
            <a:endParaRPr sz="2265"/>
          </a:p>
          <a:p>
            <a:pPr indent="-232727" lvl="0" marL="1778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65"/>
              <a:buAutoNum type="arabicPeriod"/>
            </a:pPr>
            <a:r>
              <a:rPr lang="en-US" sz="2265"/>
              <a:t>Represent the voice of your neighborhood</a:t>
            </a:r>
            <a:endParaRPr sz="226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2265"/>
          </a:p>
        </p:txBody>
      </p:sp>
      <p:pic>
        <p:nvPicPr>
          <p:cNvPr descr="cache-county-republican-party-logo.jpg" id="275" name="Google Shape;275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8854" y="3733357"/>
            <a:ext cx="1248730" cy="1248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7"/>
          <p:cNvSpPr txBox="1"/>
          <p:nvPr>
            <p:ph type="title"/>
          </p:nvPr>
        </p:nvSpPr>
        <p:spPr>
          <a:xfrm>
            <a:off x="721069" y="2319938"/>
            <a:ext cx="7810500" cy="1872900"/>
          </a:xfrm>
          <a:prstGeom prst="rect">
            <a:avLst/>
          </a:prstGeom>
          <a:solidFill>
            <a:schemeClr val="dk1"/>
          </a:solidFill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Communication is key!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What best works for you and your precinct? 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Olsen-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Cache Secretary</a:t>
            </a:r>
            <a:endParaRPr/>
          </a:p>
        </p:txBody>
      </p:sp>
      <p:sp>
        <p:nvSpPr>
          <p:cNvPr id="286" name="Google Shape;286;p48"/>
          <p:cNvSpPr txBox="1"/>
          <p:nvPr>
            <p:ph idx="1" type="body"/>
          </p:nvPr>
        </p:nvSpPr>
        <p:spPr>
          <a:xfrm>
            <a:off x="666750" y="2652713"/>
            <a:ext cx="7810500" cy="5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US"/>
              <a:t> </a:t>
            </a:r>
            <a:r>
              <a:rPr lang="en-US" sz="3100"/>
              <a:t>Leadership and Membership Information</a:t>
            </a:r>
            <a:endParaRPr sz="3100"/>
          </a:p>
        </p:txBody>
      </p:sp>
      <p:pic>
        <p:nvPicPr>
          <p:cNvPr descr="cache-county-republican-party-logo.jpg" id="287" name="Google Shape;287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8854" y="3733357"/>
            <a:ext cx="1248730" cy="1248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LCC Training Videos</a:t>
            </a:r>
            <a:endParaRPr/>
          </a:p>
        </p:txBody>
      </p:sp>
      <p:sp>
        <p:nvSpPr>
          <p:cNvPr id="293" name="Google Shape;293;p49"/>
          <p:cNvSpPr txBox="1"/>
          <p:nvPr>
            <p:ph idx="1" type="subTitle"/>
          </p:nvPr>
        </p:nvSpPr>
        <p:spPr>
          <a:xfrm>
            <a:off x="311700" y="283412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Presented by Christi Henshaw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0"/>
          <p:cNvSpPr/>
          <p:nvPr/>
        </p:nvSpPr>
        <p:spPr>
          <a:xfrm>
            <a:off x="0" y="0"/>
            <a:ext cx="9143700" cy="514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50"/>
          <p:cNvSpPr txBox="1"/>
          <p:nvPr>
            <p:ph type="title"/>
          </p:nvPr>
        </p:nvSpPr>
        <p:spPr>
          <a:xfrm>
            <a:off x="5353560" y="1254150"/>
            <a:ext cx="3706200" cy="2219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erriweather"/>
              <a:buNone/>
            </a:pPr>
            <a:r>
              <a:rPr b="0" lang="en-US" sz="3000" u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LEGISLATIVE</a:t>
            </a:r>
            <a:endParaRPr b="0" sz="30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b="0" sz="30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erriweather"/>
              <a:buNone/>
            </a:pPr>
            <a:r>
              <a:rPr b="0" lang="en-US" sz="3000" u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COLLABORATION</a:t>
            </a:r>
            <a:endParaRPr b="0" sz="30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b="0" sz="30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erriweather"/>
              <a:buNone/>
            </a:pPr>
            <a:r>
              <a:rPr b="0" lang="en-US" sz="3000" u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COMMITTEES</a:t>
            </a:r>
            <a:endParaRPr b="0" sz="30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50"/>
          <p:cNvSpPr txBox="1"/>
          <p:nvPr>
            <p:ph idx="1" type="subTitle"/>
          </p:nvPr>
        </p:nvSpPr>
        <p:spPr>
          <a:xfrm>
            <a:off x="5692950" y="3768390"/>
            <a:ext cx="3086100" cy="9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62500" lnSpcReduction="20000"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venir"/>
              <a:buNone/>
            </a:pPr>
            <a:r>
              <a:rPr b="0" i="0" lang="en-US" sz="15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WHAT CAN OUR LEGISLATIVE COLLABORATION COMMITTEES DO?</a:t>
            </a:r>
            <a:endParaRPr b="0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ct val="100000"/>
              <a:buFont typeface="Avenir"/>
              <a:buNone/>
            </a:pPr>
            <a:r>
              <a:rPr b="0" i="0" lang="en-US" sz="15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HOW DOES THE PROCESS WORK?</a:t>
            </a:r>
            <a:endParaRPr b="0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1" name="Google Shape;301;p50"/>
          <p:cNvGrpSpPr/>
          <p:nvPr/>
        </p:nvGrpSpPr>
        <p:grpSpPr>
          <a:xfrm>
            <a:off x="0" y="1845"/>
            <a:ext cx="5449995" cy="5140575"/>
            <a:chOff x="0" y="2460"/>
            <a:chExt cx="7266660" cy="6854100"/>
          </a:xfrm>
        </p:grpSpPr>
        <p:sp>
          <p:nvSpPr>
            <p:cNvPr id="302" name="Google Shape;302;p50"/>
            <p:cNvSpPr/>
            <p:nvPr/>
          </p:nvSpPr>
          <p:spPr>
            <a:xfrm flipH="1" rot="10800000">
              <a:off x="0" y="2460"/>
              <a:ext cx="5759700" cy="57597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50"/>
            <p:cNvSpPr/>
            <p:nvPr/>
          </p:nvSpPr>
          <p:spPr>
            <a:xfrm flipH="1" rot="10800000">
              <a:off x="180720" y="2475300"/>
              <a:ext cx="4319700" cy="431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50"/>
            <p:cNvSpPr/>
            <p:nvPr/>
          </p:nvSpPr>
          <p:spPr>
            <a:xfrm flipH="1" rot="10800000">
              <a:off x="412560" y="2460"/>
              <a:ext cx="6854100" cy="68541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5" name="Google Shape;305;p50"/>
          <p:cNvSpPr/>
          <p:nvPr/>
        </p:nvSpPr>
        <p:spPr>
          <a:xfrm>
            <a:off x="0" y="0"/>
            <a:ext cx="5143500" cy="5143500"/>
          </a:xfrm>
          <a:custGeom>
            <a:rect b="b" l="l" r="r" t="t"/>
            <a:pathLst>
              <a:path extrusionOk="0" h="6858000" w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21650" y="216000"/>
            <a:ext cx="947700" cy="9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1"/>
          <p:cNvSpPr txBox="1"/>
          <p:nvPr>
            <p:ph type="title"/>
          </p:nvPr>
        </p:nvSpPr>
        <p:spPr>
          <a:xfrm>
            <a:off x="432000" y="405000"/>
            <a:ext cx="8167500" cy="40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ell MT"/>
              <a:buNone/>
            </a:pPr>
            <a:r>
              <a:rPr b="0" lang="en-US" sz="4000" u="none" strike="noStrike">
                <a:latin typeface="Bell MT"/>
                <a:ea typeface="Bell MT"/>
                <a:cs typeface="Bell MT"/>
                <a:sym typeface="Bell MT"/>
              </a:rPr>
              <a:t>A PARTY IS A GROUP OF PEOPLE WHO SHARE COMMON VALUES AND VIEWS.</a:t>
            </a:r>
            <a:endParaRPr b="0" sz="40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ell MT"/>
              <a:buNone/>
            </a:pPr>
            <a:r>
              <a:rPr b="0" lang="en-US" sz="4000" u="none" strike="noStrike">
                <a:latin typeface="Bell MT"/>
                <a:ea typeface="Bell MT"/>
                <a:cs typeface="Bell MT"/>
                <a:sym typeface="Bell MT"/>
              </a:rPr>
              <a:t> </a:t>
            </a:r>
            <a:endParaRPr b="0" sz="40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ell MT"/>
              <a:buNone/>
            </a:pPr>
            <a:r>
              <a:rPr b="0" lang="en-US" sz="4000" u="none" strike="noStrike">
                <a:latin typeface="Bell MT"/>
                <a:ea typeface="Bell MT"/>
                <a:cs typeface="Bell MT"/>
                <a:sym typeface="Bell MT"/>
              </a:rPr>
              <a:t>WE EXIST TO GET OUR PLATFORM (THESE VALUES) INTO LAW.</a:t>
            </a:r>
            <a:endParaRPr b="0" sz="4000" u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8330" y="3872880"/>
            <a:ext cx="864270" cy="864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52"/>
          <p:cNvPicPr preferRelativeResize="0"/>
          <p:nvPr/>
        </p:nvPicPr>
        <p:blipFill rotWithShape="1">
          <a:blip r:embed="rId3">
            <a:alphaModFix amt="85000"/>
          </a:blip>
          <a:srcRect b="0" l="0" r="0" t="0"/>
          <a:stretch/>
        </p:blipFill>
        <p:spPr>
          <a:xfrm>
            <a:off x="463050" y="100440"/>
            <a:ext cx="8217721" cy="494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3"/>
          <p:cNvSpPr txBox="1"/>
          <p:nvPr>
            <p:ph type="title"/>
          </p:nvPr>
        </p:nvSpPr>
        <p:spPr>
          <a:xfrm>
            <a:off x="405000" y="405000"/>
            <a:ext cx="8325600" cy="13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Bell MT"/>
              <a:buNone/>
            </a:pPr>
            <a:r>
              <a:rPr b="0" lang="en-US" sz="4500" u="none" strike="noStrike">
                <a:latin typeface="Bell MT"/>
                <a:ea typeface="Bell MT"/>
                <a:cs typeface="Bell MT"/>
                <a:sym typeface="Bell MT"/>
              </a:rPr>
              <a:t>Teach a Cache County Republican to fish…</a:t>
            </a:r>
            <a:endParaRPr b="0" sz="4500" u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oyalty-Free photo: Silhouette of person holding fishing rod on ..." id="323" name="Google Shape;32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100" y="1200150"/>
            <a:ext cx="5644621" cy="3760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8700" y="2400300"/>
            <a:ext cx="1207170" cy="1207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4"/>
          <p:cNvSpPr txBox="1"/>
          <p:nvPr>
            <p:ph type="title"/>
          </p:nvPr>
        </p:nvSpPr>
        <p:spPr>
          <a:xfrm>
            <a:off x="405000" y="240570"/>
            <a:ext cx="8325600" cy="15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Bell MT"/>
              <a:buNone/>
            </a:pPr>
            <a:r>
              <a:rPr b="0" lang="en-US" sz="3100" u="none" strike="noStrike">
                <a:latin typeface="Bell MT"/>
                <a:ea typeface="Bell MT"/>
                <a:cs typeface="Bell MT"/>
                <a:sym typeface="Bell MT"/>
              </a:rPr>
              <a:t>Well-Known Bills Can Be Subject to: Rumors, Lies, Hyperbole, Sold as Good, but really… Started Out Good, but now… To any of this, I hope your response after today is, </a:t>
            </a:r>
            <a:r>
              <a:rPr b="1" lang="en-US" sz="3100" u="sng" strike="noStrike">
                <a:latin typeface="Bell MT"/>
                <a:ea typeface="Bell MT"/>
                <a:cs typeface="Bell MT"/>
                <a:sym typeface="Bell MT"/>
              </a:rPr>
              <a:t>“Well, Did You Read It?”</a:t>
            </a:r>
            <a:endParaRPr b="0" sz="3100" u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54"/>
          <p:cNvSpPr txBox="1"/>
          <p:nvPr>
            <p:ph idx="1" type="body"/>
          </p:nvPr>
        </p:nvSpPr>
        <p:spPr>
          <a:xfrm>
            <a:off x="405000" y="2270700"/>
            <a:ext cx="8325600" cy="23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venir"/>
              <a:buNone/>
            </a:pPr>
            <a:r>
              <a:rPr b="0" i="0" lang="en-US" sz="2300" u="none" cap="none" strike="noStrike">
                <a:latin typeface="Avenir"/>
                <a:ea typeface="Avenir"/>
                <a:cs typeface="Avenir"/>
                <a:sym typeface="Avenir"/>
              </a:rPr>
              <a:t>Does it really say that? Go look.</a:t>
            </a:r>
            <a:endParaRPr b="0" i="0" sz="23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venir"/>
              <a:buNone/>
            </a:pPr>
            <a:r>
              <a:rPr b="0" i="0" lang="en-US" sz="2300" u="none" cap="none" strike="noStrike">
                <a:latin typeface="Avenir"/>
                <a:ea typeface="Avenir"/>
                <a:cs typeface="Avenir"/>
                <a:sym typeface="Avenir"/>
              </a:rPr>
              <a:t>Condemnation without examination is the epitome of ignorance.</a:t>
            </a:r>
            <a:endParaRPr b="0" i="0" sz="23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rgbClr val="FFBF00"/>
              </a:buClr>
              <a:buSzPts val="2300"/>
              <a:buFont typeface="Avenir"/>
              <a:buNone/>
            </a:pPr>
            <a:r>
              <a:rPr b="0" i="0" lang="en-US" sz="2300" u="none" cap="none" strike="noStrike">
                <a:latin typeface="Avenir"/>
                <a:ea typeface="Avenir"/>
                <a:cs typeface="Avenir"/>
                <a:sym typeface="Avenir"/>
              </a:rPr>
              <a:t>“</a:t>
            </a:r>
            <a:r>
              <a:rPr b="0" i="1" lang="en-US" sz="2300" u="none" cap="none" strike="noStrike">
                <a:latin typeface="Avenir"/>
                <a:ea typeface="Avenir"/>
                <a:cs typeface="Avenir"/>
                <a:sym typeface="Avenir"/>
              </a:rPr>
              <a:t>The American People don’t read.</a:t>
            </a:r>
            <a:r>
              <a:rPr b="0" i="0" lang="en-US" sz="2300" u="none" cap="none" strike="noStrike">
                <a:latin typeface="Avenir"/>
                <a:ea typeface="Avenir"/>
                <a:cs typeface="Avenir"/>
                <a:sym typeface="Avenir"/>
              </a:rPr>
              <a:t>”  - Allen Dulles</a:t>
            </a:r>
            <a:endParaRPr b="0" i="0" sz="23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800"/>
              </a:spcBef>
              <a:spcAft>
                <a:spcPts val="1200"/>
              </a:spcAft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55"/>
          <p:cNvGrpSpPr/>
          <p:nvPr/>
        </p:nvGrpSpPr>
        <p:grpSpPr>
          <a:xfrm>
            <a:off x="0" y="0"/>
            <a:ext cx="9144090" cy="5146200"/>
            <a:chOff x="0" y="0"/>
            <a:chExt cx="12192120" cy="6861600"/>
          </a:xfrm>
        </p:grpSpPr>
        <p:sp>
          <p:nvSpPr>
            <p:cNvPr id="336" name="Google Shape;336;p55"/>
            <p:cNvSpPr/>
            <p:nvPr/>
          </p:nvSpPr>
          <p:spPr>
            <a:xfrm rot="-5400000">
              <a:off x="0" y="1640400"/>
              <a:ext cx="5217600" cy="5217600"/>
            </a:xfrm>
            <a:prstGeom prst="rect">
              <a:avLst/>
            </a:prstGeom>
            <a:gradFill>
              <a:gsLst>
                <a:gs pos="0">
                  <a:srgbClr val="B1513B">
                    <a:alpha val="0"/>
                  </a:srgbClr>
                </a:gs>
                <a:gs pos="40000">
                  <a:srgbClr val="B1513B">
                    <a:alpha val="0"/>
                  </a:srgbClr>
                </a:gs>
                <a:gs pos="100000">
                  <a:srgbClr val="B1513B">
                    <a:alpha val="6000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55"/>
            <p:cNvSpPr/>
            <p:nvPr/>
          </p:nvSpPr>
          <p:spPr>
            <a:xfrm>
              <a:off x="6384600" y="0"/>
              <a:ext cx="4319700" cy="4319700"/>
            </a:xfrm>
            <a:prstGeom prst="ellipse">
              <a:avLst/>
            </a:prstGeom>
            <a:solidFill>
              <a:schemeClr val="accent3">
                <a:alpha val="949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55"/>
            <p:cNvSpPr/>
            <p:nvPr/>
          </p:nvSpPr>
          <p:spPr>
            <a:xfrm>
              <a:off x="6118920" y="1230120"/>
              <a:ext cx="5506500" cy="55065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9" name="Google Shape;339;p55"/>
            <p:cNvGrpSpPr/>
            <p:nvPr/>
          </p:nvGrpSpPr>
          <p:grpSpPr>
            <a:xfrm>
              <a:off x="689340" y="0"/>
              <a:ext cx="10800480" cy="6857700"/>
              <a:chOff x="689340" y="0"/>
              <a:chExt cx="10800480" cy="6857700"/>
            </a:xfrm>
          </p:grpSpPr>
          <p:sp>
            <p:nvSpPr>
              <p:cNvPr id="340" name="Google Shape;340;p55"/>
              <p:cNvSpPr/>
              <p:nvPr/>
            </p:nvSpPr>
            <p:spPr>
              <a:xfrm>
                <a:off x="6090120" y="0"/>
                <a:ext cx="5399700" cy="6857700"/>
              </a:xfrm>
              <a:prstGeom prst="rect">
                <a:avLst/>
              </a:prstGeom>
              <a:gradFill>
                <a:gsLst>
                  <a:gs pos="0">
                    <a:srgbClr val="C3954D">
                      <a:alpha val="0"/>
                    </a:srgbClr>
                  </a:gs>
                  <a:gs pos="40000">
                    <a:srgbClr val="C3954D">
                      <a:alpha val="0"/>
                    </a:srgbClr>
                  </a:gs>
                  <a:gs pos="100000">
                    <a:srgbClr val="C3954D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55"/>
              <p:cNvSpPr/>
              <p:nvPr/>
            </p:nvSpPr>
            <p:spPr>
              <a:xfrm flipH="1">
                <a:off x="689340" y="0"/>
                <a:ext cx="5399700" cy="6857700"/>
              </a:xfrm>
              <a:prstGeom prst="rect">
                <a:avLst/>
              </a:prstGeom>
              <a:gradFill>
                <a:gsLst>
                  <a:gs pos="0">
                    <a:srgbClr val="C3954D">
                      <a:alpha val="0"/>
                    </a:srgbClr>
                  </a:gs>
                  <a:gs pos="40000">
                    <a:srgbClr val="C3954D">
                      <a:alpha val="0"/>
                    </a:srgbClr>
                  </a:gs>
                  <a:gs pos="100000">
                    <a:srgbClr val="C3954D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2" name="Google Shape;342;p55"/>
            <p:cNvGrpSpPr/>
            <p:nvPr/>
          </p:nvGrpSpPr>
          <p:grpSpPr>
            <a:xfrm>
              <a:off x="8763060" y="300"/>
              <a:ext cx="3429060" cy="6857400"/>
              <a:chOff x="8763060" y="300"/>
              <a:chExt cx="3429060" cy="6857400"/>
            </a:xfrm>
          </p:grpSpPr>
          <p:sp>
            <p:nvSpPr>
              <p:cNvPr id="343" name="Google Shape;343;p55"/>
              <p:cNvSpPr/>
              <p:nvPr/>
            </p:nvSpPr>
            <p:spPr>
              <a:xfrm rot="5400000">
                <a:off x="8763420" y="3429000"/>
                <a:ext cx="3428700" cy="3428700"/>
              </a:xfrm>
              <a:prstGeom prst="rect">
                <a:avLst/>
              </a:prstGeom>
              <a:gradFill>
                <a:gsLst>
                  <a:gs pos="0">
                    <a:srgbClr val="B1513B">
                      <a:alpha val="0"/>
                    </a:srgbClr>
                  </a:gs>
                  <a:gs pos="40000">
                    <a:srgbClr val="B1513B">
                      <a:alpha val="0"/>
                    </a:srgbClr>
                  </a:gs>
                  <a:gs pos="100000">
                    <a:srgbClr val="B1513B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55"/>
              <p:cNvSpPr/>
              <p:nvPr/>
            </p:nvSpPr>
            <p:spPr>
              <a:xfrm flipH="1" rot="5400000">
                <a:off x="8763060" y="300"/>
                <a:ext cx="3428700" cy="3428700"/>
              </a:xfrm>
              <a:prstGeom prst="rect">
                <a:avLst/>
              </a:prstGeom>
              <a:gradFill>
                <a:gsLst>
                  <a:gs pos="0">
                    <a:srgbClr val="B1513B">
                      <a:alpha val="0"/>
                    </a:srgbClr>
                  </a:gs>
                  <a:gs pos="40000">
                    <a:srgbClr val="B1513B">
                      <a:alpha val="0"/>
                    </a:srgbClr>
                  </a:gs>
                  <a:gs pos="100000">
                    <a:srgbClr val="B1513B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5" name="Google Shape;345;p55"/>
            <p:cNvSpPr/>
            <p:nvPr/>
          </p:nvSpPr>
          <p:spPr>
            <a:xfrm rot="10800000">
              <a:off x="5602620" y="272100"/>
              <a:ext cx="6589500" cy="6589500"/>
            </a:xfrm>
            <a:prstGeom prst="rect">
              <a:avLst/>
            </a:prstGeom>
            <a:gradFill>
              <a:gsLst>
                <a:gs pos="0">
                  <a:srgbClr val="C34D67">
                    <a:alpha val="0"/>
                  </a:srgbClr>
                </a:gs>
                <a:gs pos="40000">
                  <a:srgbClr val="C34D67">
                    <a:alpha val="0"/>
                  </a:srgbClr>
                </a:gs>
                <a:gs pos="100000">
                  <a:srgbClr val="C34D67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6" name="Google Shape;346;p55"/>
          <p:cNvSpPr/>
          <p:nvPr/>
        </p:nvSpPr>
        <p:spPr>
          <a:xfrm>
            <a:off x="0" y="0"/>
            <a:ext cx="9143700" cy="5143200"/>
          </a:xfrm>
          <a:prstGeom prst="rect">
            <a:avLst/>
          </a:prstGeom>
          <a:solidFill>
            <a:schemeClr val="dk2">
              <a:alpha val="4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 u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55"/>
          <p:cNvSpPr/>
          <p:nvPr/>
        </p:nvSpPr>
        <p:spPr>
          <a:xfrm>
            <a:off x="0" y="0"/>
            <a:ext cx="9143700" cy="514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 u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8" name="Google Shape;348;p55"/>
          <p:cNvGrpSpPr/>
          <p:nvPr/>
        </p:nvGrpSpPr>
        <p:grpSpPr>
          <a:xfrm>
            <a:off x="3693870" y="2700"/>
            <a:ext cx="5449995" cy="5140575"/>
            <a:chOff x="4925160" y="3600"/>
            <a:chExt cx="7266660" cy="6854100"/>
          </a:xfrm>
        </p:grpSpPr>
        <p:sp>
          <p:nvSpPr>
            <p:cNvPr id="349" name="Google Shape;349;p55"/>
            <p:cNvSpPr/>
            <p:nvPr/>
          </p:nvSpPr>
          <p:spPr>
            <a:xfrm>
              <a:off x="4925160" y="1098000"/>
              <a:ext cx="5759700" cy="57597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55"/>
            <p:cNvSpPr/>
            <p:nvPr/>
          </p:nvSpPr>
          <p:spPr>
            <a:xfrm>
              <a:off x="5105520" y="65160"/>
              <a:ext cx="4319700" cy="431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55"/>
            <p:cNvSpPr/>
            <p:nvPr/>
          </p:nvSpPr>
          <p:spPr>
            <a:xfrm>
              <a:off x="5337720" y="3600"/>
              <a:ext cx="6854100" cy="68541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2" name="Google Shape;352;p55"/>
          <p:cNvSpPr/>
          <p:nvPr/>
        </p:nvSpPr>
        <p:spPr>
          <a:xfrm>
            <a:off x="3672000" y="0"/>
            <a:ext cx="5143500" cy="5143499"/>
          </a:xfrm>
          <a:custGeom>
            <a:rect b="b" l="l" r="r" t="t"/>
            <a:pathLst>
              <a:path extrusionOk="0" h="6857999" w="6858000">
                <a:moveTo>
                  <a:pt x="3428961" y="0"/>
                </a:moveTo>
                <a:lnTo>
                  <a:pt x="3429042" y="0"/>
                </a:lnTo>
                <a:lnTo>
                  <a:pt x="3605457" y="4461"/>
                </a:lnTo>
                <a:cubicBezTo>
                  <a:pt x="5417236" y="96300"/>
                  <a:pt x="6858000" y="1594396"/>
                  <a:pt x="6858000" y="3429000"/>
                </a:cubicBezTo>
                <a:cubicBezTo>
                  <a:pt x="6858000" y="5322784"/>
                  <a:pt x="5322784" y="6857999"/>
                  <a:pt x="3429001" y="6857999"/>
                </a:cubicBezTo>
                <a:cubicBezTo>
                  <a:pt x="1535216" y="6857999"/>
                  <a:pt x="0" y="5322784"/>
                  <a:pt x="0" y="3429000"/>
                </a:cubicBezTo>
                <a:cubicBezTo>
                  <a:pt x="0" y="1594396"/>
                  <a:pt x="1440765" y="96300"/>
                  <a:pt x="3252545" y="4461"/>
                </a:cubicBezTo>
                <a:close/>
              </a:path>
            </a:pathLst>
          </a:custGeom>
          <a:solidFill>
            <a:schemeClr val="dk1"/>
          </a:solidFill>
          <a:ln cap="flat" cmpd="sng" w="12700">
            <a:solidFill>
              <a:srgbClr val="8E6C38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 u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5"/>
          <p:cNvSpPr txBox="1"/>
          <p:nvPr>
            <p:ph type="title"/>
          </p:nvPr>
        </p:nvSpPr>
        <p:spPr>
          <a:xfrm>
            <a:off x="342900" y="685800"/>
            <a:ext cx="4077600" cy="35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Bell MT"/>
              <a:buNone/>
            </a:pPr>
            <a:r>
              <a:rPr b="0" lang="en-US" sz="5400" u="none" strike="noStrike">
                <a:solidFill>
                  <a:schemeClr val="lt1"/>
                </a:solidFill>
                <a:latin typeface="Bell MT"/>
                <a:ea typeface="Bell MT"/>
                <a:cs typeface="Bell MT"/>
                <a:sym typeface="Bell MT"/>
              </a:rPr>
              <a:t>What is the basic legislative process?</a:t>
            </a:r>
            <a:endParaRPr b="0" sz="5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3750" y="1559250"/>
            <a:ext cx="2699730" cy="2024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Platform</a:t>
            </a:r>
            <a:endParaRPr sz="3500"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666750" y="1700238"/>
            <a:ext cx="7810500" cy="17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Agreed upon values of our priorities.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This is how we define what “</a:t>
            </a:r>
            <a:r>
              <a:rPr b="1" i="1" lang="en-US" sz="2400" u="sng"/>
              <a:t>conservative</a:t>
            </a:r>
            <a:r>
              <a:rPr lang="en-US" sz="2400"/>
              <a:t>” means.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This is the criteria if a law is what is in our realm</a:t>
            </a:r>
            <a:endParaRPr sz="24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  <p:pic>
        <p:nvPicPr>
          <p:cNvPr descr="cache-county-republican-party-logo.jpg" id="106" name="Google Shape;10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8854" y="3733357"/>
            <a:ext cx="1248730" cy="1248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6"/>
          <p:cNvSpPr txBox="1"/>
          <p:nvPr>
            <p:ph idx="4294967295" type="title"/>
          </p:nvPr>
        </p:nvSpPr>
        <p:spPr>
          <a:xfrm>
            <a:off x="972000" y="216000"/>
            <a:ext cx="6959400" cy="9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Bell MT"/>
              <a:buNone/>
            </a:pPr>
            <a:r>
              <a:rPr b="0" i="0" lang="en-US" sz="4500" u="none" cap="none" strike="noStrike">
                <a:latin typeface="Bell MT"/>
                <a:ea typeface="Bell MT"/>
                <a:cs typeface="Bell MT"/>
                <a:sym typeface="Bell MT"/>
              </a:rPr>
              <a:t>How bills and laws are made:</a:t>
            </a:r>
            <a:endParaRPr b="0" i="0" sz="4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56"/>
          <p:cNvSpPr txBox="1"/>
          <p:nvPr>
            <p:ph idx="4294967295" type="body"/>
          </p:nvPr>
        </p:nvSpPr>
        <p:spPr>
          <a:xfrm>
            <a:off x="324000" y="1312740"/>
            <a:ext cx="4085700" cy="728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2500"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ct val="100000"/>
              <a:buFont typeface="Avenir"/>
              <a:buNone/>
            </a:pPr>
            <a:r>
              <a:rPr b="0" i="0" lang="en-US" sz="2000" u="none" cap="none" strike="noStrike">
                <a:latin typeface="Avenir"/>
                <a:ea typeface="Avenir"/>
                <a:cs typeface="Avenir"/>
                <a:sym typeface="Avenir"/>
              </a:rPr>
              <a:t>THE IDEA FOR A BILL CAN COME FROM ANYONE – INCLUDING YOU!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56"/>
          <p:cNvSpPr txBox="1"/>
          <p:nvPr>
            <p:ph idx="4294967295" type="body"/>
          </p:nvPr>
        </p:nvSpPr>
        <p:spPr>
          <a:xfrm>
            <a:off x="405000" y="2203470"/>
            <a:ext cx="4077600" cy="25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																	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800"/>
              </a:spcBef>
              <a:spcAft>
                <a:spcPts val="1200"/>
              </a:spcAft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56"/>
          <p:cNvSpPr txBox="1"/>
          <p:nvPr>
            <p:ph idx="4294967295" type="body"/>
          </p:nvPr>
        </p:nvSpPr>
        <p:spPr>
          <a:xfrm>
            <a:off x="4625910" y="1312740"/>
            <a:ext cx="4289400" cy="728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ts val="1100"/>
              <a:buFont typeface="Avenir"/>
              <a:buNone/>
            </a:pPr>
            <a:r>
              <a:rPr b="0" i="0" lang="en-US" sz="1100" u="none" cap="none" strike="noStrike">
                <a:latin typeface="Avenir"/>
                <a:ea typeface="Avenir"/>
                <a:cs typeface="Avenir"/>
                <a:sym typeface="Avenir"/>
              </a:rPr>
              <a:t>HOWEVER, ONLY MEMBERS OF THE LEGISLATURE CAN INTRODUCE BILLS. THE SENATOR OR REPRESENTATIVE WHO INTRODUCES THE BILL BECOMES THE BILL’S SPONSOR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, person, child, wearing&#10;&#10;Description automatically generated" id="363" name="Google Shape;363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5000" y="2203470"/>
            <a:ext cx="3796470" cy="25320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" id="364" name="Google Shape;364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61010" y="2203470"/>
            <a:ext cx="3851280" cy="2532061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56"/>
          <p:cNvSpPr/>
          <p:nvPr/>
        </p:nvSpPr>
        <p:spPr>
          <a:xfrm>
            <a:off x="4661010" y="7346970"/>
            <a:ext cx="3435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700" u="sng" strike="noStrike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5"/>
              </a:rPr>
              <a:t>This Photo</a:t>
            </a:r>
            <a:r>
              <a:rPr b="0" lang="en-US" sz="700" u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by Unknown Author is licensed under </a:t>
            </a:r>
            <a:r>
              <a:rPr b="0" lang="en-US" sz="700" u="sng" strike="noStrike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6"/>
              </a:rPr>
              <a:t>CC BY-SA</a:t>
            </a:r>
            <a:endParaRPr b="0" sz="700" u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7"/>
          <p:cNvSpPr txBox="1"/>
          <p:nvPr>
            <p:ph idx="4294967295" type="title"/>
          </p:nvPr>
        </p:nvSpPr>
        <p:spPr>
          <a:xfrm>
            <a:off x="405000" y="405000"/>
            <a:ext cx="8317500" cy="17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ll MT"/>
              <a:buNone/>
            </a:pPr>
            <a:r>
              <a:rPr b="0" i="0" lang="en-US" sz="3500" u="none" cap="none" strike="noStrike">
                <a:solidFill>
                  <a:schemeClr val="lt1"/>
                </a:solidFill>
                <a:latin typeface="Bell MT"/>
                <a:ea typeface="Bell MT"/>
                <a:cs typeface="Bell MT"/>
                <a:sym typeface="Bell MT"/>
              </a:rPr>
              <a:t>You can sometimes figure out how the bill came to be by asking who asked for the bill file to be opened and examine the bill using the latin phrase: </a:t>
            </a:r>
            <a:r>
              <a:rPr b="0" i="0" lang="en-US" sz="3500" u="sng" cap="none" strike="noStrike">
                <a:solidFill>
                  <a:srgbClr val="FFBF00"/>
                </a:solidFill>
                <a:latin typeface="Bell MT"/>
                <a:ea typeface="Bell MT"/>
                <a:cs typeface="Bell MT"/>
                <a:sym typeface="Bell MT"/>
              </a:rPr>
              <a:t>Cui Bono?</a:t>
            </a:r>
            <a:endParaRPr b="0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57"/>
          <p:cNvSpPr txBox="1"/>
          <p:nvPr>
            <p:ph idx="4294967295" type="body"/>
          </p:nvPr>
        </p:nvSpPr>
        <p:spPr>
          <a:xfrm>
            <a:off x="405000" y="2511540"/>
            <a:ext cx="7475400" cy="22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Pts val="2800"/>
              <a:buFont typeface="Avenir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Meaning:</a:t>
            </a:r>
            <a:r>
              <a:rPr b="0" i="0" lang="en-US" sz="2800" u="none" cap="none" strike="noStrike">
                <a:solidFill>
                  <a:srgbClr val="FFBF00"/>
                </a:solidFill>
                <a:latin typeface="Avenir"/>
                <a:ea typeface="Avenir"/>
                <a:cs typeface="Avenir"/>
                <a:sym typeface="Avenir"/>
              </a:rPr>
              <a:t> Who benefits? Who stands to gain from it; and thereby might be responsible for it? It’s the political motive question. </a:t>
            </a:r>
            <a:endParaRPr b="0" i="0" sz="2800" u="none" cap="none" strike="noStrike">
              <a:solidFill>
                <a:srgbClr val="FFB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8"/>
          <p:cNvSpPr txBox="1"/>
          <p:nvPr>
            <p:ph type="title"/>
          </p:nvPr>
        </p:nvSpPr>
        <p:spPr>
          <a:xfrm>
            <a:off x="405000" y="405000"/>
            <a:ext cx="8317500" cy="18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Bell MT"/>
              <a:buNone/>
            </a:pPr>
            <a:r>
              <a:rPr b="0" lang="en-US" sz="2700" u="none" strike="noStrike">
                <a:latin typeface="Bell MT"/>
                <a:ea typeface="Bell MT"/>
                <a:cs typeface="Bell MT"/>
                <a:sym typeface="Bell MT"/>
              </a:rPr>
              <a:t>House bills originate in the House of Representatives; Senate bills originate in the Senate.</a:t>
            </a:r>
            <a:endParaRPr b="0" sz="2700" u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58"/>
          <p:cNvSpPr txBox="1"/>
          <p:nvPr>
            <p:ph idx="1" type="body"/>
          </p:nvPr>
        </p:nvSpPr>
        <p:spPr>
          <a:xfrm>
            <a:off x="405000" y="1231200"/>
            <a:ext cx="4077600" cy="11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96850" lvl="0" marL="203200" marR="0" rtl="0" algn="l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After being introduced, a clerk assigns each bill a number.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58"/>
          <p:cNvSpPr txBox="1"/>
          <p:nvPr>
            <p:ph idx="1" type="body"/>
          </p:nvPr>
        </p:nvSpPr>
        <p:spPr>
          <a:xfrm>
            <a:off x="4457700" y="1227420"/>
            <a:ext cx="4629300" cy="17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96850" lvl="0" marL="203200" marR="0" rtl="0" algn="l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After being read on the floor of either the House or the Senate, the bill is then sent to a committee that specializes in its area of legislation (for example, the transportation committee).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&#10;&#10;Description automatically generated" id="379" name="Google Shape;379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0150" y="2089260"/>
            <a:ext cx="2196990" cy="21969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sitting in a lecture hall&#10;&#10;Description automatically generated with medium confidence" id="380" name="Google Shape;380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25140" y="2743200"/>
            <a:ext cx="3343410" cy="222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9"/>
          <p:cNvSpPr txBox="1"/>
          <p:nvPr>
            <p:ph idx="4294967295" type="title"/>
          </p:nvPr>
        </p:nvSpPr>
        <p:spPr>
          <a:xfrm>
            <a:off x="405000" y="405000"/>
            <a:ext cx="4136700" cy="20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ell MT"/>
              <a:buNone/>
            </a:pPr>
            <a:r>
              <a:rPr b="0" i="0" lang="en-US" sz="3000" u="none" cap="none" strike="noStrike">
                <a:latin typeface="Bell MT"/>
                <a:ea typeface="Bell MT"/>
                <a:cs typeface="Bell MT"/>
                <a:sym typeface="Bell MT"/>
              </a:rPr>
              <a:t>The </a:t>
            </a:r>
            <a:r>
              <a:rPr b="0" i="0" lang="en-US" sz="3000" u="sng" cap="none" strike="noStrike">
                <a:latin typeface="Bell MT"/>
                <a:ea typeface="Bell MT"/>
                <a:cs typeface="Bell MT"/>
                <a:sym typeface="Bell MT"/>
              </a:rPr>
              <a:t>Rules Committee</a:t>
            </a:r>
            <a:r>
              <a:rPr b="0" i="0" lang="en-US" sz="3000" u="none" cap="none" strike="noStrike">
                <a:latin typeface="Bell MT"/>
                <a:ea typeface="Bell MT"/>
                <a:cs typeface="Bell MT"/>
                <a:sym typeface="Bell MT"/>
              </a:rPr>
              <a:t> assigns the bill to a </a:t>
            </a:r>
            <a:r>
              <a:rPr b="0" i="0" lang="en-US" sz="3000" u="sng" cap="none" strike="noStrike">
                <a:latin typeface="Bell MT"/>
                <a:ea typeface="Bell MT"/>
                <a:cs typeface="Bell MT"/>
                <a:sym typeface="Bell MT"/>
              </a:rPr>
              <a:t>Standing Committee</a:t>
            </a:r>
            <a:endParaRPr b="0" i="0" sz="3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59"/>
          <p:cNvSpPr txBox="1"/>
          <p:nvPr>
            <p:ph idx="4294967295" type="body"/>
          </p:nvPr>
        </p:nvSpPr>
        <p:spPr>
          <a:xfrm>
            <a:off x="4361580" y="481140"/>
            <a:ext cx="4685100" cy="45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85000"/>
          </a:bodyPr>
          <a:lstStyle/>
          <a:p>
            <a:pPr indent="-205740" lvl="0" marL="203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b="0" i="0" lang="en-US" sz="2400" u="none" cap="none" strike="noStrike">
                <a:latin typeface="Avenir"/>
                <a:ea typeface="Avenir"/>
                <a:cs typeface="Avenir"/>
                <a:sym typeface="Avenir"/>
              </a:rPr>
              <a:t>The committee debates the bill and may make changes to it, as needed.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05740" lvl="0" marL="203200" marR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b="0" i="0" lang="en-US" sz="2400" u="none" cap="none" strike="noStrike">
                <a:latin typeface="Avenir"/>
                <a:ea typeface="Avenir"/>
                <a:cs typeface="Avenir"/>
                <a:sym typeface="Avenir"/>
              </a:rPr>
              <a:t>Experts may be invited to testify.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05740" lvl="0" marL="203200" marR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b="0" i="0" lang="en-US" sz="2400" u="none" cap="none" strike="noStrike">
                <a:latin typeface="Avenir"/>
                <a:ea typeface="Avenir"/>
                <a:cs typeface="Avenir"/>
                <a:sym typeface="Avenir"/>
              </a:rPr>
              <a:t>Citizens can speak to the bill, as well.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05740" lvl="0" marL="203200" marR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b="0" i="0" lang="en-US" sz="2400" u="none" cap="none" strike="noStrike">
                <a:latin typeface="Avenir"/>
                <a:ea typeface="Avenir"/>
                <a:cs typeface="Avenir"/>
                <a:sym typeface="Avenir"/>
              </a:rPr>
              <a:t>The committee then votes to accept or reject the bill, or they may table the bill which stops its action.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05740" lvl="0" marL="203200" marR="0" rtl="0" algn="l">
              <a:lnSpc>
                <a:spcPct val="125000"/>
              </a:lnSpc>
              <a:spcBef>
                <a:spcPts val="800"/>
              </a:spcBef>
              <a:spcAft>
                <a:spcPts val="1200"/>
              </a:spcAft>
              <a:buSzPct val="100000"/>
              <a:buFont typeface="Arial"/>
              <a:buChar char="•"/>
            </a:pPr>
            <a:r>
              <a:rPr b="0" i="0" lang="en-US" sz="2400" u="none" cap="none" strike="noStrike">
                <a:latin typeface="Avenir"/>
                <a:ea typeface="Avenir"/>
                <a:cs typeface="Avenir"/>
                <a:sym typeface="Avenir"/>
              </a:rPr>
              <a:t>If the bill passes the committee, it will be sent to the Floor of the House or the Senate.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group of people sitting in a courtroom&#10;&#10;Description automatically generated with medium confidence" id="387" name="Google Shape;38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5000" y="2266650"/>
            <a:ext cx="3730591" cy="233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60"/>
          <p:cNvGrpSpPr/>
          <p:nvPr/>
        </p:nvGrpSpPr>
        <p:grpSpPr>
          <a:xfrm>
            <a:off x="-585" y="270"/>
            <a:ext cx="9144675" cy="5145705"/>
            <a:chOff x="-780" y="360"/>
            <a:chExt cx="12192900" cy="6860940"/>
          </a:xfrm>
        </p:grpSpPr>
        <p:sp>
          <p:nvSpPr>
            <p:cNvPr id="393" name="Google Shape;393;p60"/>
            <p:cNvSpPr/>
            <p:nvPr/>
          </p:nvSpPr>
          <p:spPr>
            <a:xfrm flipH="1" rot="10800000">
              <a:off x="0" y="1642560"/>
              <a:ext cx="5217600" cy="5217600"/>
            </a:xfrm>
            <a:prstGeom prst="rect">
              <a:avLst/>
            </a:prstGeom>
            <a:gradFill>
              <a:gsLst>
                <a:gs pos="0">
                  <a:srgbClr val="B1513B">
                    <a:alpha val="0"/>
                  </a:srgbClr>
                </a:gs>
                <a:gs pos="40000">
                  <a:srgbClr val="B1513B">
                    <a:alpha val="0"/>
                  </a:srgbClr>
                </a:gs>
                <a:gs pos="100000">
                  <a:srgbClr val="B1513B">
                    <a:alpha val="6000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60"/>
            <p:cNvSpPr/>
            <p:nvPr/>
          </p:nvSpPr>
          <p:spPr>
            <a:xfrm flipH="1" rot="10800000">
              <a:off x="5750280" y="392340"/>
              <a:ext cx="4319700" cy="43197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60"/>
            <p:cNvSpPr/>
            <p:nvPr/>
          </p:nvSpPr>
          <p:spPr>
            <a:xfrm flipH="1" rot="10800000">
              <a:off x="0" y="514080"/>
              <a:ext cx="6346800" cy="6346800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6" name="Google Shape;396;p60"/>
            <p:cNvGrpSpPr/>
            <p:nvPr/>
          </p:nvGrpSpPr>
          <p:grpSpPr>
            <a:xfrm>
              <a:off x="-780" y="3600"/>
              <a:ext cx="10800480" cy="6857700"/>
              <a:chOff x="-780" y="3600"/>
              <a:chExt cx="10800480" cy="6857700"/>
            </a:xfrm>
          </p:grpSpPr>
          <p:sp>
            <p:nvSpPr>
              <p:cNvPr id="397" name="Google Shape;397;p60"/>
              <p:cNvSpPr/>
              <p:nvPr/>
            </p:nvSpPr>
            <p:spPr>
              <a:xfrm flipH="1">
                <a:off x="-780" y="3600"/>
                <a:ext cx="5399700" cy="6857700"/>
              </a:xfrm>
              <a:prstGeom prst="rect">
                <a:avLst/>
              </a:prstGeom>
              <a:gradFill>
                <a:gsLst>
                  <a:gs pos="0">
                    <a:srgbClr val="C3954D">
                      <a:alpha val="0"/>
                    </a:srgbClr>
                  </a:gs>
                  <a:gs pos="40000">
                    <a:srgbClr val="C3954D">
                      <a:alpha val="0"/>
                    </a:srgbClr>
                  </a:gs>
                  <a:gs pos="100000">
                    <a:srgbClr val="C3954D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60"/>
              <p:cNvSpPr/>
              <p:nvPr/>
            </p:nvSpPr>
            <p:spPr>
              <a:xfrm>
                <a:off x="5400000" y="3600"/>
                <a:ext cx="5399700" cy="6857700"/>
              </a:xfrm>
              <a:prstGeom prst="rect">
                <a:avLst/>
              </a:prstGeom>
              <a:gradFill>
                <a:gsLst>
                  <a:gs pos="0">
                    <a:srgbClr val="C3954D">
                      <a:alpha val="0"/>
                    </a:srgbClr>
                  </a:gs>
                  <a:gs pos="40000">
                    <a:srgbClr val="C3954D">
                      <a:alpha val="0"/>
                    </a:srgbClr>
                  </a:gs>
                  <a:gs pos="100000">
                    <a:srgbClr val="C3954D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" name="Google Shape;399;p60"/>
            <p:cNvSpPr/>
            <p:nvPr/>
          </p:nvSpPr>
          <p:spPr>
            <a:xfrm flipH="1">
              <a:off x="5602620" y="360"/>
              <a:ext cx="6589500" cy="6589500"/>
            </a:xfrm>
            <a:prstGeom prst="rect">
              <a:avLst/>
            </a:prstGeom>
            <a:gradFill>
              <a:gsLst>
                <a:gs pos="0">
                  <a:srgbClr val="B1513B">
                    <a:alpha val="0"/>
                  </a:srgbClr>
                </a:gs>
                <a:gs pos="40000">
                  <a:srgbClr val="B1513B">
                    <a:alpha val="0"/>
                  </a:srgbClr>
                </a:gs>
                <a:gs pos="100000">
                  <a:srgbClr val="B1513B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0" name="Google Shape;400;p60"/>
          <p:cNvSpPr/>
          <p:nvPr/>
        </p:nvSpPr>
        <p:spPr>
          <a:xfrm>
            <a:off x="0" y="0"/>
            <a:ext cx="9143700" cy="5143200"/>
          </a:xfrm>
          <a:prstGeom prst="rect">
            <a:avLst/>
          </a:prstGeom>
          <a:solidFill>
            <a:schemeClr val="dk2">
              <a:alpha val="4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 u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60"/>
          <p:cNvSpPr/>
          <p:nvPr/>
        </p:nvSpPr>
        <p:spPr>
          <a:xfrm>
            <a:off x="0" y="0"/>
            <a:ext cx="9143700" cy="514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 u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2" name="Google Shape;402;p60"/>
          <p:cNvGrpSpPr/>
          <p:nvPr/>
        </p:nvGrpSpPr>
        <p:grpSpPr>
          <a:xfrm>
            <a:off x="0" y="0"/>
            <a:ext cx="9144090" cy="5146200"/>
            <a:chOff x="0" y="0"/>
            <a:chExt cx="12192120" cy="6861600"/>
          </a:xfrm>
        </p:grpSpPr>
        <p:sp>
          <p:nvSpPr>
            <p:cNvPr id="403" name="Google Shape;403;p60"/>
            <p:cNvSpPr/>
            <p:nvPr/>
          </p:nvSpPr>
          <p:spPr>
            <a:xfrm rot="-5400000">
              <a:off x="0" y="1640400"/>
              <a:ext cx="5217600" cy="5217600"/>
            </a:xfrm>
            <a:prstGeom prst="rect">
              <a:avLst/>
            </a:prstGeom>
            <a:gradFill>
              <a:gsLst>
                <a:gs pos="0">
                  <a:srgbClr val="B1513B">
                    <a:alpha val="0"/>
                  </a:srgbClr>
                </a:gs>
                <a:gs pos="40000">
                  <a:srgbClr val="B1513B">
                    <a:alpha val="0"/>
                  </a:srgbClr>
                </a:gs>
                <a:gs pos="100000">
                  <a:srgbClr val="B1513B">
                    <a:alpha val="6000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60"/>
            <p:cNvSpPr/>
            <p:nvPr/>
          </p:nvSpPr>
          <p:spPr>
            <a:xfrm>
              <a:off x="6384600" y="0"/>
              <a:ext cx="4319700" cy="4319700"/>
            </a:xfrm>
            <a:prstGeom prst="ellipse">
              <a:avLst/>
            </a:prstGeom>
            <a:solidFill>
              <a:schemeClr val="accent3">
                <a:alpha val="949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60"/>
            <p:cNvSpPr/>
            <p:nvPr/>
          </p:nvSpPr>
          <p:spPr>
            <a:xfrm>
              <a:off x="6118920" y="1230120"/>
              <a:ext cx="5506500" cy="55065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6" name="Google Shape;406;p60"/>
            <p:cNvGrpSpPr/>
            <p:nvPr/>
          </p:nvGrpSpPr>
          <p:grpSpPr>
            <a:xfrm>
              <a:off x="689340" y="0"/>
              <a:ext cx="10800480" cy="6857700"/>
              <a:chOff x="689340" y="0"/>
              <a:chExt cx="10800480" cy="6857700"/>
            </a:xfrm>
          </p:grpSpPr>
          <p:sp>
            <p:nvSpPr>
              <p:cNvPr id="407" name="Google Shape;407;p60"/>
              <p:cNvSpPr/>
              <p:nvPr/>
            </p:nvSpPr>
            <p:spPr>
              <a:xfrm>
                <a:off x="6090120" y="0"/>
                <a:ext cx="5399700" cy="6857700"/>
              </a:xfrm>
              <a:prstGeom prst="rect">
                <a:avLst/>
              </a:prstGeom>
              <a:gradFill>
                <a:gsLst>
                  <a:gs pos="0">
                    <a:srgbClr val="C3954D">
                      <a:alpha val="0"/>
                    </a:srgbClr>
                  </a:gs>
                  <a:gs pos="40000">
                    <a:srgbClr val="C3954D">
                      <a:alpha val="0"/>
                    </a:srgbClr>
                  </a:gs>
                  <a:gs pos="100000">
                    <a:srgbClr val="C3954D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60"/>
              <p:cNvSpPr/>
              <p:nvPr/>
            </p:nvSpPr>
            <p:spPr>
              <a:xfrm flipH="1">
                <a:off x="689340" y="0"/>
                <a:ext cx="5399700" cy="6857700"/>
              </a:xfrm>
              <a:prstGeom prst="rect">
                <a:avLst/>
              </a:prstGeom>
              <a:gradFill>
                <a:gsLst>
                  <a:gs pos="0">
                    <a:srgbClr val="C3954D">
                      <a:alpha val="0"/>
                    </a:srgbClr>
                  </a:gs>
                  <a:gs pos="40000">
                    <a:srgbClr val="C3954D">
                      <a:alpha val="0"/>
                    </a:srgbClr>
                  </a:gs>
                  <a:gs pos="100000">
                    <a:srgbClr val="C3954D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9" name="Google Shape;409;p60"/>
            <p:cNvGrpSpPr/>
            <p:nvPr/>
          </p:nvGrpSpPr>
          <p:grpSpPr>
            <a:xfrm>
              <a:off x="8763060" y="300"/>
              <a:ext cx="3429060" cy="6857400"/>
              <a:chOff x="8763060" y="300"/>
              <a:chExt cx="3429060" cy="6857400"/>
            </a:xfrm>
          </p:grpSpPr>
          <p:sp>
            <p:nvSpPr>
              <p:cNvPr id="410" name="Google Shape;410;p60"/>
              <p:cNvSpPr/>
              <p:nvPr/>
            </p:nvSpPr>
            <p:spPr>
              <a:xfrm rot="5400000">
                <a:off x="8763420" y="3429000"/>
                <a:ext cx="3428700" cy="3428700"/>
              </a:xfrm>
              <a:prstGeom prst="rect">
                <a:avLst/>
              </a:prstGeom>
              <a:gradFill>
                <a:gsLst>
                  <a:gs pos="0">
                    <a:srgbClr val="B1513B">
                      <a:alpha val="0"/>
                    </a:srgbClr>
                  </a:gs>
                  <a:gs pos="40000">
                    <a:srgbClr val="B1513B">
                      <a:alpha val="0"/>
                    </a:srgbClr>
                  </a:gs>
                  <a:gs pos="100000">
                    <a:srgbClr val="B1513B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60"/>
              <p:cNvSpPr/>
              <p:nvPr/>
            </p:nvSpPr>
            <p:spPr>
              <a:xfrm flipH="1" rot="5400000">
                <a:off x="8763060" y="300"/>
                <a:ext cx="3428700" cy="3428700"/>
              </a:xfrm>
              <a:prstGeom prst="rect">
                <a:avLst/>
              </a:prstGeom>
              <a:gradFill>
                <a:gsLst>
                  <a:gs pos="0">
                    <a:srgbClr val="B1513B">
                      <a:alpha val="0"/>
                    </a:srgbClr>
                  </a:gs>
                  <a:gs pos="40000">
                    <a:srgbClr val="B1513B">
                      <a:alpha val="0"/>
                    </a:srgbClr>
                  </a:gs>
                  <a:gs pos="100000">
                    <a:srgbClr val="B1513B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2" name="Google Shape;412;p60"/>
            <p:cNvSpPr/>
            <p:nvPr/>
          </p:nvSpPr>
          <p:spPr>
            <a:xfrm rot="10800000">
              <a:off x="5602620" y="272100"/>
              <a:ext cx="6589500" cy="6589500"/>
            </a:xfrm>
            <a:prstGeom prst="rect">
              <a:avLst/>
            </a:prstGeom>
            <a:gradFill>
              <a:gsLst>
                <a:gs pos="0">
                  <a:srgbClr val="C34D67">
                    <a:alpha val="0"/>
                  </a:srgbClr>
                </a:gs>
                <a:gs pos="40000">
                  <a:srgbClr val="C34D67">
                    <a:alpha val="0"/>
                  </a:srgbClr>
                </a:gs>
                <a:gs pos="100000">
                  <a:srgbClr val="C34D67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" name="Google Shape;413;p60"/>
          <p:cNvSpPr/>
          <p:nvPr/>
        </p:nvSpPr>
        <p:spPr>
          <a:xfrm flipH="1">
            <a:off x="120" y="0"/>
            <a:ext cx="9143700" cy="5143200"/>
          </a:xfrm>
          <a:prstGeom prst="rect">
            <a:avLst/>
          </a:prstGeom>
          <a:gradFill>
            <a:gsLst>
              <a:gs pos="0">
                <a:srgbClr val="312A1C">
                  <a:alpha val="60000"/>
                </a:srgbClr>
              </a:gs>
              <a:gs pos="37000">
                <a:srgbClr val="312A1C">
                  <a:alpha val="60000"/>
                </a:srgbClr>
              </a:gs>
              <a:gs pos="79000">
                <a:srgbClr val="312A1C">
                  <a:alpha val="0"/>
                </a:srgbClr>
              </a:gs>
              <a:gs pos="100000">
                <a:srgbClr val="312A1C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60"/>
          <p:cNvSpPr txBox="1"/>
          <p:nvPr>
            <p:ph idx="4294967295" type="title"/>
          </p:nvPr>
        </p:nvSpPr>
        <p:spPr>
          <a:xfrm>
            <a:off x="5314680" y="405000"/>
            <a:ext cx="34158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Bell MT"/>
              <a:buNone/>
            </a:pPr>
            <a:r>
              <a:rPr b="0" i="0" lang="en-US" sz="4500" u="none" cap="none" strike="noStrike">
                <a:solidFill>
                  <a:schemeClr val="lt1"/>
                </a:solidFill>
                <a:latin typeface="Bell MT"/>
                <a:ea typeface="Bell MT"/>
                <a:cs typeface="Bell MT"/>
                <a:sym typeface="Bell MT"/>
              </a:rPr>
              <a:t>Show support or opposition</a:t>
            </a:r>
            <a:endParaRPr b="0" i="0" sz="4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5" name="Google Shape;415;p60"/>
          <p:cNvGrpSpPr/>
          <p:nvPr/>
        </p:nvGrpSpPr>
        <p:grpSpPr>
          <a:xfrm>
            <a:off x="499500" y="477090"/>
            <a:ext cx="4337820" cy="4599450"/>
            <a:chOff x="666000" y="636120"/>
            <a:chExt cx="5783760" cy="6132600"/>
          </a:xfrm>
        </p:grpSpPr>
        <p:sp>
          <p:nvSpPr>
            <p:cNvPr id="416" name="Google Shape;416;p60"/>
            <p:cNvSpPr/>
            <p:nvPr/>
          </p:nvSpPr>
          <p:spPr>
            <a:xfrm flipH="1" rot="5400000">
              <a:off x="666000" y="1908720"/>
              <a:ext cx="4860000" cy="48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60"/>
            <p:cNvSpPr/>
            <p:nvPr/>
          </p:nvSpPr>
          <p:spPr>
            <a:xfrm flipH="1" rot="5400000">
              <a:off x="2752560" y="2970720"/>
              <a:ext cx="3645000" cy="3645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60"/>
            <p:cNvSpPr/>
            <p:nvPr/>
          </p:nvSpPr>
          <p:spPr>
            <a:xfrm flipH="1" rot="5400000">
              <a:off x="666360" y="636120"/>
              <a:ext cx="5783400" cy="5783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A group of people sitting in a room&#10;&#10;Description automatically generated with low confidence" id="419" name="Google Shape;419;p60"/>
          <p:cNvPicPr preferRelativeResize="0"/>
          <p:nvPr/>
        </p:nvPicPr>
        <p:blipFill rotWithShape="1">
          <a:blip r:embed="rId3">
            <a:alphaModFix/>
          </a:blip>
          <a:srcRect b="0" l="23440" r="26061" t="0"/>
          <a:stretch/>
        </p:blipFill>
        <p:spPr>
          <a:xfrm>
            <a:off x="0" y="0"/>
            <a:ext cx="5143231" cy="5143231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60"/>
          <p:cNvSpPr txBox="1"/>
          <p:nvPr>
            <p:ph idx="4294967295" type="body"/>
          </p:nvPr>
        </p:nvSpPr>
        <p:spPr>
          <a:xfrm>
            <a:off x="5328180" y="2210220"/>
            <a:ext cx="3402600" cy="25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-99853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7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ATTEND COMMITTEE MEETINGS–IN PERSON OR ONLINE–WHEN AN IMPORTANT BILL IS BEING HEARD.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venir"/>
              <a:buNone/>
            </a:pPr>
            <a:r>
              <a:rPr b="0" i="0" lang="en-US" sz="7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9853" lvl="0" marL="0" marR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7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SOMETIMES THERE’S ONLY  24 HOURS NOTICE.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800"/>
              </a:spcBef>
              <a:spcAft>
                <a:spcPts val="1200"/>
              </a:spcAft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1"/>
          <p:cNvSpPr txBox="1"/>
          <p:nvPr>
            <p:ph idx="4294967295" type="title"/>
          </p:nvPr>
        </p:nvSpPr>
        <p:spPr>
          <a:xfrm>
            <a:off x="405000" y="405000"/>
            <a:ext cx="4046400" cy="20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Bell MT"/>
              <a:buNone/>
            </a:pPr>
            <a:r>
              <a:rPr b="0" i="0" lang="en-US" sz="4500" u="none" cap="none" strike="noStrike">
                <a:solidFill>
                  <a:schemeClr val="lt1"/>
                </a:solidFill>
                <a:latin typeface="Bell MT"/>
                <a:ea typeface="Bell MT"/>
                <a:cs typeface="Bell MT"/>
                <a:sym typeface="Bell MT"/>
              </a:rPr>
              <a:t>Decorum:</a:t>
            </a:r>
            <a:endParaRPr b="0" i="0" sz="4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behavior in keeping with good taste and propriety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61"/>
          <p:cNvSpPr txBox="1"/>
          <p:nvPr/>
        </p:nvSpPr>
        <p:spPr>
          <a:xfrm>
            <a:off x="252450" y="2400300"/>
            <a:ext cx="8744100" cy="25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-158750" lvl="0" marL="1651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Noto Sans Symbols"/>
              <a:buChar char="●"/>
            </a:pPr>
            <a:r>
              <a:rPr b="0" lang="en-US" sz="21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Speak and direct all comments to the Chair</a:t>
            </a:r>
            <a:endParaRPr b="0" sz="2100" u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1651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Noto Sans Symbols"/>
              <a:buChar char="●"/>
            </a:pPr>
            <a:r>
              <a:rPr b="0" lang="en-US" sz="21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 the Chair and Committee</a:t>
            </a:r>
            <a:endParaRPr b="0" sz="2100" u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1651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Noto Sans Symbols"/>
              <a:buChar char="●"/>
            </a:pPr>
            <a:r>
              <a:rPr b="0" lang="en-US" sz="21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Helpful to use the word, “Respectfully”</a:t>
            </a:r>
            <a:endParaRPr b="0" sz="2100" u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1651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Noto Sans Symbols"/>
              <a:buChar char="●"/>
            </a:pPr>
            <a:r>
              <a:rPr b="0" lang="en-US" sz="21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Don’t go over time</a:t>
            </a:r>
            <a:endParaRPr b="0" sz="2100" u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1651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Noto Sans Symbols"/>
              <a:buNone/>
            </a:pPr>
            <a:r>
              <a:t/>
            </a:r>
            <a:endParaRPr b="0" sz="2100" u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1651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Noto Sans Symbols"/>
              <a:buChar char="●"/>
            </a:pPr>
            <a:r>
              <a:rPr b="0" lang="en-US" sz="21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Suggestion: Ethos, Pathos, Logos: Read the room and have all 3 ready</a:t>
            </a:r>
            <a:endParaRPr b="0" sz="2100" u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7" name="Google Shape;427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5100" y="507330"/>
            <a:ext cx="1207170" cy="1207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Google Shape;432;p62"/>
          <p:cNvGrpSpPr/>
          <p:nvPr/>
        </p:nvGrpSpPr>
        <p:grpSpPr>
          <a:xfrm>
            <a:off x="-585" y="270"/>
            <a:ext cx="9144675" cy="5145705"/>
            <a:chOff x="-780" y="360"/>
            <a:chExt cx="12192900" cy="6860940"/>
          </a:xfrm>
        </p:grpSpPr>
        <p:sp>
          <p:nvSpPr>
            <p:cNvPr id="433" name="Google Shape;433;p62"/>
            <p:cNvSpPr/>
            <p:nvPr/>
          </p:nvSpPr>
          <p:spPr>
            <a:xfrm flipH="1" rot="10800000">
              <a:off x="0" y="1642560"/>
              <a:ext cx="5217600" cy="5217600"/>
            </a:xfrm>
            <a:prstGeom prst="rect">
              <a:avLst/>
            </a:prstGeom>
            <a:gradFill>
              <a:gsLst>
                <a:gs pos="0">
                  <a:srgbClr val="B1513B">
                    <a:alpha val="0"/>
                  </a:srgbClr>
                </a:gs>
                <a:gs pos="40000">
                  <a:srgbClr val="B1513B">
                    <a:alpha val="0"/>
                  </a:srgbClr>
                </a:gs>
                <a:gs pos="100000">
                  <a:srgbClr val="B1513B">
                    <a:alpha val="6000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62"/>
            <p:cNvSpPr/>
            <p:nvPr/>
          </p:nvSpPr>
          <p:spPr>
            <a:xfrm flipH="1" rot="10800000">
              <a:off x="5750280" y="392340"/>
              <a:ext cx="4319700" cy="43197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62"/>
            <p:cNvSpPr/>
            <p:nvPr/>
          </p:nvSpPr>
          <p:spPr>
            <a:xfrm flipH="1" rot="10800000">
              <a:off x="0" y="514080"/>
              <a:ext cx="6346800" cy="6346800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6" name="Google Shape;436;p62"/>
            <p:cNvGrpSpPr/>
            <p:nvPr/>
          </p:nvGrpSpPr>
          <p:grpSpPr>
            <a:xfrm>
              <a:off x="-780" y="3600"/>
              <a:ext cx="10800480" cy="6857700"/>
              <a:chOff x="-780" y="3600"/>
              <a:chExt cx="10800480" cy="6857700"/>
            </a:xfrm>
          </p:grpSpPr>
          <p:sp>
            <p:nvSpPr>
              <p:cNvPr id="437" name="Google Shape;437;p62"/>
              <p:cNvSpPr/>
              <p:nvPr/>
            </p:nvSpPr>
            <p:spPr>
              <a:xfrm flipH="1">
                <a:off x="-780" y="3600"/>
                <a:ext cx="5399700" cy="6857700"/>
              </a:xfrm>
              <a:prstGeom prst="rect">
                <a:avLst/>
              </a:prstGeom>
              <a:gradFill>
                <a:gsLst>
                  <a:gs pos="0">
                    <a:srgbClr val="C3954D">
                      <a:alpha val="0"/>
                    </a:srgbClr>
                  </a:gs>
                  <a:gs pos="40000">
                    <a:srgbClr val="C3954D">
                      <a:alpha val="0"/>
                    </a:srgbClr>
                  </a:gs>
                  <a:gs pos="100000">
                    <a:srgbClr val="C3954D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62"/>
              <p:cNvSpPr/>
              <p:nvPr/>
            </p:nvSpPr>
            <p:spPr>
              <a:xfrm>
                <a:off x="5400000" y="3600"/>
                <a:ext cx="5399700" cy="6857700"/>
              </a:xfrm>
              <a:prstGeom prst="rect">
                <a:avLst/>
              </a:prstGeom>
              <a:gradFill>
                <a:gsLst>
                  <a:gs pos="0">
                    <a:srgbClr val="C3954D">
                      <a:alpha val="0"/>
                    </a:srgbClr>
                  </a:gs>
                  <a:gs pos="40000">
                    <a:srgbClr val="C3954D">
                      <a:alpha val="0"/>
                    </a:srgbClr>
                  </a:gs>
                  <a:gs pos="100000">
                    <a:srgbClr val="C3954D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9" name="Google Shape;439;p62"/>
            <p:cNvSpPr/>
            <p:nvPr/>
          </p:nvSpPr>
          <p:spPr>
            <a:xfrm flipH="1">
              <a:off x="5602620" y="360"/>
              <a:ext cx="6589500" cy="6589500"/>
            </a:xfrm>
            <a:prstGeom prst="rect">
              <a:avLst/>
            </a:prstGeom>
            <a:gradFill>
              <a:gsLst>
                <a:gs pos="0">
                  <a:srgbClr val="B1513B">
                    <a:alpha val="0"/>
                  </a:srgbClr>
                </a:gs>
                <a:gs pos="40000">
                  <a:srgbClr val="B1513B">
                    <a:alpha val="0"/>
                  </a:srgbClr>
                </a:gs>
                <a:gs pos="100000">
                  <a:srgbClr val="B1513B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0" name="Google Shape;440;p62"/>
          <p:cNvSpPr/>
          <p:nvPr/>
        </p:nvSpPr>
        <p:spPr>
          <a:xfrm>
            <a:off x="0" y="0"/>
            <a:ext cx="9143700" cy="5143200"/>
          </a:xfrm>
          <a:prstGeom prst="rect">
            <a:avLst/>
          </a:prstGeom>
          <a:solidFill>
            <a:schemeClr val="dk2">
              <a:alpha val="4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 u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1" name="Google Shape;441;p62"/>
          <p:cNvGrpSpPr/>
          <p:nvPr/>
        </p:nvGrpSpPr>
        <p:grpSpPr>
          <a:xfrm>
            <a:off x="0" y="0"/>
            <a:ext cx="9144090" cy="5146200"/>
            <a:chOff x="0" y="0"/>
            <a:chExt cx="12192120" cy="6861600"/>
          </a:xfrm>
        </p:grpSpPr>
        <p:sp>
          <p:nvSpPr>
            <p:cNvPr id="442" name="Google Shape;442;p62"/>
            <p:cNvSpPr/>
            <p:nvPr/>
          </p:nvSpPr>
          <p:spPr>
            <a:xfrm rot="-5400000">
              <a:off x="0" y="1640400"/>
              <a:ext cx="5217600" cy="5217600"/>
            </a:xfrm>
            <a:prstGeom prst="rect">
              <a:avLst/>
            </a:prstGeom>
            <a:gradFill>
              <a:gsLst>
                <a:gs pos="0">
                  <a:srgbClr val="B1513B">
                    <a:alpha val="0"/>
                  </a:srgbClr>
                </a:gs>
                <a:gs pos="40000">
                  <a:srgbClr val="B1513B">
                    <a:alpha val="0"/>
                  </a:srgbClr>
                </a:gs>
                <a:gs pos="100000">
                  <a:srgbClr val="B1513B">
                    <a:alpha val="6000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62"/>
            <p:cNvSpPr/>
            <p:nvPr/>
          </p:nvSpPr>
          <p:spPr>
            <a:xfrm>
              <a:off x="6384600" y="0"/>
              <a:ext cx="4319700" cy="4319700"/>
            </a:xfrm>
            <a:prstGeom prst="ellipse">
              <a:avLst/>
            </a:prstGeom>
            <a:solidFill>
              <a:schemeClr val="accent3">
                <a:alpha val="949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62"/>
            <p:cNvSpPr/>
            <p:nvPr/>
          </p:nvSpPr>
          <p:spPr>
            <a:xfrm>
              <a:off x="6118920" y="1230120"/>
              <a:ext cx="5506500" cy="55065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5" name="Google Shape;445;p62"/>
            <p:cNvGrpSpPr/>
            <p:nvPr/>
          </p:nvGrpSpPr>
          <p:grpSpPr>
            <a:xfrm>
              <a:off x="689340" y="0"/>
              <a:ext cx="10800480" cy="6857700"/>
              <a:chOff x="689340" y="0"/>
              <a:chExt cx="10800480" cy="6857700"/>
            </a:xfrm>
          </p:grpSpPr>
          <p:sp>
            <p:nvSpPr>
              <p:cNvPr id="446" name="Google Shape;446;p62"/>
              <p:cNvSpPr/>
              <p:nvPr/>
            </p:nvSpPr>
            <p:spPr>
              <a:xfrm>
                <a:off x="6090120" y="0"/>
                <a:ext cx="5399700" cy="6857700"/>
              </a:xfrm>
              <a:prstGeom prst="rect">
                <a:avLst/>
              </a:prstGeom>
              <a:gradFill>
                <a:gsLst>
                  <a:gs pos="0">
                    <a:srgbClr val="C3954D">
                      <a:alpha val="0"/>
                    </a:srgbClr>
                  </a:gs>
                  <a:gs pos="40000">
                    <a:srgbClr val="C3954D">
                      <a:alpha val="0"/>
                    </a:srgbClr>
                  </a:gs>
                  <a:gs pos="100000">
                    <a:srgbClr val="C3954D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62"/>
              <p:cNvSpPr/>
              <p:nvPr/>
            </p:nvSpPr>
            <p:spPr>
              <a:xfrm flipH="1">
                <a:off x="689340" y="0"/>
                <a:ext cx="5399700" cy="6857700"/>
              </a:xfrm>
              <a:prstGeom prst="rect">
                <a:avLst/>
              </a:prstGeom>
              <a:gradFill>
                <a:gsLst>
                  <a:gs pos="0">
                    <a:srgbClr val="C3954D">
                      <a:alpha val="0"/>
                    </a:srgbClr>
                  </a:gs>
                  <a:gs pos="40000">
                    <a:srgbClr val="C3954D">
                      <a:alpha val="0"/>
                    </a:srgbClr>
                  </a:gs>
                  <a:gs pos="100000">
                    <a:srgbClr val="C3954D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8" name="Google Shape;448;p62"/>
            <p:cNvGrpSpPr/>
            <p:nvPr/>
          </p:nvGrpSpPr>
          <p:grpSpPr>
            <a:xfrm>
              <a:off x="8763060" y="300"/>
              <a:ext cx="3429060" cy="6857400"/>
              <a:chOff x="8763060" y="300"/>
              <a:chExt cx="3429060" cy="6857400"/>
            </a:xfrm>
          </p:grpSpPr>
          <p:sp>
            <p:nvSpPr>
              <p:cNvPr id="449" name="Google Shape;449;p62"/>
              <p:cNvSpPr/>
              <p:nvPr/>
            </p:nvSpPr>
            <p:spPr>
              <a:xfrm rot="5400000">
                <a:off x="8763420" y="3429000"/>
                <a:ext cx="3428700" cy="3428700"/>
              </a:xfrm>
              <a:prstGeom prst="rect">
                <a:avLst/>
              </a:prstGeom>
              <a:gradFill>
                <a:gsLst>
                  <a:gs pos="0">
                    <a:srgbClr val="B1513B">
                      <a:alpha val="0"/>
                    </a:srgbClr>
                  </a:gs>
                  <a:gs pos="40000">
                    <a:srgbClr val="B1513B">
                      <a:alpha val="0"/>
                    </a:srgbClr>
                  </a:gs>
                  <a:gs pos="100000">
                    <a:srgbClr val="B1513B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62"/>
              <p:cNvSpPr/>
              <p:nvPr/>
            </p:nvSpPr>
            <p:spPr>
              <a:xfrm flipH="1" rot="5400000">
                <a:off x="8763060" y="300"/>
                <a:ext cx="3428700" cy="3428700"/>
              </a:xfrm>
              <a:prstGeom prst="rect">
                <a:avLst/>
              </a:prstGeom>
              <a:gradFill>
                <a:gsLst>
                  <a:gs pos="0">
                    <a:srgbClr val="B1513B">
                      <a:alpha val="0"/>
                    </a:srgbClr>
                  </a:gs>
                  <a:gs pos="40000">
                    <a:srgbClr val="B1513B">
                      <a:alpha val="0"/>
                    </a:srgbClr>
                  </a:gs>
                  <a:gs pos="100000">
                    <a:srgbClr val="B1513B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1" name="Google Shape;451;p62"/>
            <p:cNvSpPr/>
            <p:nvPr/>
          </p:nvSpPr>
          <p:spPr>
            <a:xfrm rot="10800000">
              <a:off x="5602620" y="272100"/>
              <a:ext cx="6589500" cy="6589500"/>
            </a:xfrm>
            <a:prstGeom prst="rect">
              <a:avLst/>
            </a:prstGeom>
            <a:gradFill>
              <a:gsLst>
                <a:gs pos="0">
                  <a:srgbClr val="C34D67">
                    <a:alpha val="0"/>
                  </a:srgbClr>
                </a:gs>
                <a:gs pos="40000">
                  <a:srgbClr val="C34D67">
                    <a:alpha val="0"/>
                  </a:srgbClr>
                </a:gs>
                <a:gs pos="100000">
                  <a:srgbClr val="C34D67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2" name="Google Shape;452;p62"/>
          <p:cNvSpPr/>
          <p:nvPr/>
        </p:nvSpPr>
        <p:spPr>
          <a:xfrm flipH="1">
            <a:off x="120" y="0"/>
            <a:ext cx="9143700" cy="5143200"/>
          </a:xfrm>
          <a:prstGeom prst="rect">
            <a:avLst/>
          </a:prstGeom>
          <a:gradFill>
            <a:gsLst>
              <a:gs pos="0">
                <a:srgbClr val="312A1C">
                  <a:alpha val="60000"/>
                </a:srgbClr>
              </a:gs>
              <a:gs pos="37000">
                <a:srgbClr val="312A1C">
                  <a:alpha val="60000"/>
                </a:srgbClr>
              </a:gs>
              <a:gs pos="79000">
                <a:srgbClr val="312A1C">
                  <a:alpha val="0"/>
                </a:srgbClr>
              </a:gs>
              <a:gs pos="100000">
                <a:srgbClr val="312A1C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62"/>
          <p:cNvSpPr txBox="1"/>
          <p:nvPr>
            <p:ph idx="4294967295" type="title"/>
          </p:nvPr>
        </p:nvSpPr>
        <p:spPr>
          <a:xfrm>
            <a:off x="5314680" y="405000"/>
            <a:ext cx="34158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Bell MT"/>
              <a:buNone/>
            </a:pPr>
            <a:r>
              <a:rPr b="0" i="0" lang="en-US" sz="4500" u="none" cap="none" strike="noStrike">
                <a:solidFill>
                  <a:schemeClr val="lt1"/>
                </a:solidFill>
                <a:latin typeface="Bell MT"/>
                <a:ea typeface="Bell MT"/>
                <a:cs typeface="Bell MT"/>
                <a:sym typeface="Bell MT"/>
              </a:rPr>
              <a:t>On the Floor…</a:t>
            </a:r>
            <a:endParaRPr b="0" i="0" sz="4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group of people in a room&#10;&#10;Description automatically generated with low confidence" id="454" name="Google Shape;454;p62"/>
          <p:cNvPicPr preferRelativeResize="0"/>
          <p:nvPr/>
        </p:nvPicPr>
        <p:blipFill rotWithShape="1">
          <a:blip r:embed="rId3">
            <a:alphaModFix/>
          </a:blip>
          <a:srcRect b="0" l="11991" r="25520" t="0"/>
          <a:stretch/>
        </p:blipFill>
        <p:spPr>
          <a:xfrm>
            <a:off x="0" y="0"/>
            <a:ext cx="4833270" cy="514323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62"/>
          <p:cNvSpPr txBox="1"/>
          <p:nvPr>
            <p:ph idx="4294967295" type="body"/>
          </p:nvPr>
        </p:nvSpPr>
        <p:spPr>
          <a:xfrm>
            <a:off x="5328180" y="2210220"/>
            <a:ext cx="3402600" cy="25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203200" lvl="0" marL="2159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MEMBERS OF THE LEGISLATURE DEBATE THE BILL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215900" marR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AMENDMENTS MAY BE OFFERED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215900" marR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THEN A VOTE IS TAKEN WITH MEMBERS OF THE ENTIRE CHAMBER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215900" marR="0" rtl="0" algn="l">
              <a:lnSpc>
                <a:spcPct val="125000"/>
              </a:lnSpc>
              <a:spcBef>
                <a:spcPts val="800"/>
              </a:spcBef>
              <a:spcAft>
                <a:spcPts val="1200"/>
              </a:spcAft>
              <a:buClr>
                <a:srgbClr val="FFFFFF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IF THE MAJORITY VOTES IN FAVOR OF THE BILL…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" name="Google Shape;460;p63"/>
          <p:cNvGrpSpPr/>
          <p:nvPr/>
        </p:nvGrpSpPr>
        <p:grpSpPr>
          <a:xfrm>
            <a:off x="0" y="0"/>
            <a:ext cx="9144090" cy="5146200"/>
            <a:chOff x="0" y="0"/>
            <a:chExt cx="12192120" cy="6861600"/>
          </a:xfrm>
        </p:grpSpPr>
        <p:sp>
          <p:nvSpPr>
            <p:cNvPr id="461" name="Google Shape;461;p63"/>
            <p:cNvSpPr/>
            <p:nvPr/>
          </p:nvSpPr>
          <p:spPr>
            <a:xfrm rot="-5400000">
              <a:off x="0" y="1640400"/>
              <a:ext cx="5217600" cy="5217600"/>
            </a:xfrm>
            <a:prstGeom prst="rect">
              <a:avLst/>
            </a:prstGeom>
            <a:gradFill>
              <a:gsLst>
                <a:gs pos="0">
                  <a:srgbClr val="B1513B">
                    <a:alpha val="0"/>
                  </a:srgbClr>
                </a:gs>
                <a:gs pos="40000">
                  <a:srgbClr val="B1513B">
                    <a:alpha val="0"/>
                  </a:srgbClr>
                </a:gs>
                <a:gs pos="100000">
                  <a:srgbClr val="B1513B">
                    <a:alpha val="6000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63"/>
            <p:cNvSpPr/>
            <p:nvPr/>
          </p:nvSpPr>
          <p:spPr>
            <a:xfrm>
              <a:off x="6384600" y="0"/>
              <a:ext cx="4319700" cy="4319700"/>
            </a:xfrm>
            <a:prstGeom prst="ellipse">
              <a:avLst/>
            </a:prstGeom>
            <a:solidFill>
              <a:schemeClr val="accent3">
                <a:alpha val="949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63"/>
            <p:cNvSpPr/>
            <p:nvPr/>
          </p:nvSpPr>
          <p:spPr>
            <a:xfrm>
              <a:off x="6118920" y="1230120"/>
              <a:ext cx="5506500" cy="55065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4" name="Google Shape;464;p63"/>
            <p:cNvGrpSpPr/>
            <p:nvPr/>
          </p:nvGrpSpPr>
          <p:grpSpPr>
            <a:xfrm>
              <a:off x="689340" y="0"/>
              <a:ext cx="10800480" cy="6857700"/>
              <a:chOff x="689340" y="0"/>
              <a:chExt cx="10800480" cy="6857700"/>
            </a:xfrm>
          </p:grpSpPr>
          <p:sp>
            <p:nvSpPr>
              <p:cNvPr id="465" name="Google Shape;465;p63"/>
              <p:cNvSpPr/>
              <p:nvPr/>
            </p:nvSpPr>
            <p:spPr>
              <a:xfrm>
                <a:off x="6090120" y="0"/>
                <a:ext cx="5399700" cy="6857700"/>
              </a:xfrm>
              <a:prstGeom prst="rect">
                <a:avLst/>
              </a:prstGeom>
              <a:gradFill>
                <a:gsLst>
                  <a:gs pos="0">
                    <a:srgbClr val="C3954D">
                      <a:alpha val="0"/>
                    </a:srgbClr>
                  </a:gs>
                  <a:gs pos="40000">
                    <a:srgbClr val="C3954D">
                      <a:alpha val="0"/>
                    </a:srgbClr>
                  </a:gs>
                  <a:gs pos="100000">
                    <a:srgbClr val="C3954D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63"/>
              <p:cNvSpPr/>
              <p:nvPr/>
            </p:nvSpPr>
            <p:spPr>
              <a:xfrm flipH="1">
                <a:off x="689340" y="0"/>
                <a:ext cx="5399700" cy="6857700"/>
              </a:xfrm>
              <a:prstGeom prst="rect">
                <a:avLst/>
              </a:prstGeom>
              <a:gradFill>
                <a:gsLst>
                  <a:gs pos="0">
                    <a:srgbClr val="C3954D">
                      <a:alpha val="0"/>
                    </a:srgbClr>
                  </a:gs>
                  <a:gs pos="40000">
                    <a:srgbClr val="C3954D">
                      <a:alpha val="0"/>
                    </a:srgbClr>
                  </a:gs>
                  <a:gs pos="100000">
                    <a:srgbClr val="C3954D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7" name="Google Shape;467;p63"/>
            <p:cNvGrpSpPr/>
            <p:nvPr/>
          </p:nvGrpSpPr>
          <p:grpSpPr>
            <a:xfrm>
              <a:off x="8763060" y="300"/>
              <a:ext cx="3429060" cy="6857400"/>
              <a:chOff x="8763060" y="300"/>
              <a:chExt cx="3429060" cy="6857400"/>
            </a:xfrm>
          </p:grpSpPr>
          <p:sp>
            <p:nvSpPr>
              <p:cNvPr id="468" name="Google Shape;468;p63"/>
              <p:cNvSpPr/>
              <p:nvPr/>
            </p:nvSpPr>
            <p:spPr>
              <a:xfrm rot="5400000">
                <a:off x="8763420" y="3429000"/>
                <a:ext cx="3428700" cy="3428700"/>
              </a:xfrm>
              <a:prstGeom prst="rect">
                <a:avLst/>
              </a:prstGeom>
              <a:gradFill>
                <a:gsLst>
                  <a:gs pos="0">
                    <a:srgbClr val="B1513B">
                      <a:alpha val="0"/>
                    </a:srgbClr>
                  </a:gs>
                  <a:gs pos="40000">
                    <a:srgbClr val="B1513B">
                      <a:alpha val="0"/>
                    </a:srgbClr>
                  </a:gs>
                  <a:gs pos="100000">
                    <a:srgbClr val="B1513B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63"/>
              <p:cNvSpPr/>
              <p:nvPr/>
            </p:nvSpPr>
            <p:spPr>
              <a:xfrm flipH="1" rot="5400000">
                <a:off x="8763060" y="300"/>
                <a:ext cx="3428700" cy="3428700"/>
              </a:xfrm>
              <a:prstGeom prst="rect">
                <a:avLst/>
              </a:prstGeom>
              <a:gradFill>
                <a:gsLst>
                  <a:gs pos="0">
                    <a:srgbClr val="B1513B">
                      <a:alpha val="0"/>
                    </a:srgbClr>
                  </a:gs>
                  <a:gs pos="40000">
                    <a:srgbClr val="B1513B">
                      <a:alpha val="0"/>
                    </a:srgbClr>
                  </a:gs>
                  <a:gs pos="100000">
                    <a:srgbClr val="B1513B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0" name="Google Shape;470;p63"/>
            <p:cNvSpPr/>
            <p:nvPr/>
          </p:nvSpPr>
          <p:spPr>
            <a:xfrm rot="10800000">
              <a:off x="5602620" y="272100"/>
              <a:ext cx="6589500" cy="6589500"/>
            </a:xfrm>
            <a:prstGeom prst="rect">
              <a:avLst/>
            </a:prstGeom>
            <a:gradFill>
              <a:gsLst>
                <a:gs pos="0">
                  <a:srgbClr val="C34D67">
                    <a:alpha val="0"/>
                  </a:srgbClr>
                </a:gs>
                <a:gs pos="40000">
                  <a:srgbClr val="C34D67">
                    <a:alpha val="0"/>
                  </a:srgbClr>
                </a:gs>
                <a:gs pos="100000">
                  <a:srgbClr val="C34D67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1" name="Google Shape;471;p63"/>
          <p:cNvSpPr/>
          <p:nvPr/>
        </p:nvSpPr>
        <p:spPr>
          <a:xfrm>
            <a:off x="0" y="0"/>
            <a:ext cx="9143700" cy="5143200"/>
          </a:xfrm>
          <a:prstGeom prst="rect">
            <a:avLst/>
          </a:prstGeom>
          <a:solidFill>
            <a:schemeClr val="dk2">
              <a:alpha val="4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 u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building, colonnade&#10;&#10;Description automatically generated" id="472" name="Google Shape;472;p63"/>
          <p:cNvPicPr preferRelativeResize="0"/>
          <p:nvPr/>
        </p:nvPicPr>
        <p:blipFill rotWithShape="1">
          <a:blip r:embed="rId3">
            <a:alphaModFix/>
          </a:blip>
          <a:srcRect b="8149" l="0" r="0" t="8524"/>
          <a:stretch/>
        </p:blipFill>
        <p:spPr>
          <a:xfrm>
            <a:off x="-3510" y="0"/>
            <a:ext cx="9144360" cy="514323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63"/>
          <p:cNvSpPr txBox="1"/>
          <p:nvPr>
            <p:ph idx="4294967295" type="title"/>
          </p:nvPr>
        </p:nvSpPr>
        <p:spPr>
          <a:xfrm>
            <a:off x="1078380" y="412020"/>
            <a:ext cx="70161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6099"/>
              </a:buClr>
              <a:buSzPct val="100000"/>
              <a:buFont typeface="Bell MT"/>
              <a:buNone/>
            </a:pPr>
            <a:r>
              <a:rPr b="0" i="0" lang="en-US" sz="5000" u="none" cap="none" strike="noStrike">
                <a:solidFill>
                  <a:srgbClr val="2A6099"/>
                </a:solidFill>
                <a:highlight>
                  <a:srgbClr val="FFE994"/>
                </a:highlight>
                <a:latin typeface="Bell MT"/>
                <a:ea typeface="Bell MT"/>
                <a:cs typeface="Bell MT"/>
                <a:sym typeface="Bell MT"/>
              </a:rPr>
              <a:t>The Bill Passes that Chamber!</a:t>
            </a:r>
            <a:endParaRPr b="0" i="0" sz="5000" u="none" cap="none" strike="noStrike">
              <a:solidFill>
                <a:srgbClr val="2A6099"/>
              </a:solidFill>
              <a:highlight>
                <a:srgbClr val="FFE994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63"/>
          <p:cNvSpPr txBox="1"/>
          <p:nvPr>
            <p:ph idx="4294967295" type="body"/>
          </p:nvPr>
        </p:nvSpPr>
        <p:spPr>
          <a:xfrm>
            <a:off x="1714500" y="1906740"/>
            <a:ext cx="5829300" cy="15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2A6099"/>
              </a:buClr>
              <a:buSzPts val="2100"/>
              <a:buFont typeface="Avenir"/>
              <a:buNone/>
            </a:pPr>
            <a:r>
              <a:rPr b="0" i="0" lang="en-US" sz="2100" u="none" cap="none" strike="noStrike">
                <a:solidFill>
                  <a:srgbClr val="2A6099"/>
                </a:solidFill>
                <a:highlight>
                  <a:srgbClr val="FFE994"/>
                </a:highlight>
                <a:latin typeface="Avenir"/>
                <a:ea typeface="Avenir"/>
                <a:cs typeface="Avenir"/>
                <a:sym typeface="Avenir"/>
              </a:rPr>
              <a:t>IT IS THEN SENT TO THE OTHER CHAMBER (HOUSE OR SENATE) AND THE PROCESS STARTS ALL OVER AGAIN!</a:t>
            </a:r>
            <a:endParaRPr b="0" i="0" sz="2100" u="none" cap="none" strike="noStrike">
              <a:solidFill>
                <a:srgbClr val="2A6099"/>
              </a:solidFill>
              <a:highlight>
                <a:srgbClr val="FFE994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" name="Google Shape;479;p64"/>
          <p:cNvGrpSpPr/>
          <p:nvPr/>
        </p:nvGrpSpPr>
        <p:grpSpPr>
          <a:xfrm>
            <a:off x="-585" y="270"/>
            <a:ext cx="9144675" cy="5145705"/>
            <a:chOff x="-780" y="360"/>
            <a:chExt cx="12192900" cy="6860940"/>
          </a:xfrm>
        </p:grpSpPr>
        <p:sp>
          <p:nvSpPr>
            <p:cNvPr id="480" name="Google Shape;480;p64"/>
            <p:cNvSpPr/>
            <p:nvPr/>
          </p:nvSpPr>
          <p:spPr>
            <a:xfrm flipH="1" rot="10800000">
              <a:off x="0" y="1642560"/>
              <a:ext cx="5217600" cy="5217600"/>
            </a:xfrm>
            <a:prstGeom prst="rect">
              <a:avLst/>
            </a:prstGeom>
            <a:gradFill>
              <a:gsLst>
                <a:gs pos="0">
                  <a:srgbClr val="B1513B">
                    <a:alpha val="0"/>
                  </a:srgbClr>
                </a:gs>
                <a:gs pos="40000">
                  <a:srgbClr val="B1513B">
                    <a:alpha val="0"/>
                  </a:srgbClr>
                </a:gs>
                <a:gs pos="100000">
                  <a:srgbClr val="B1513B">
                    <a:alpha val="6000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64"/>
            <p:cNvSpPr/>
            <p:nvPr/>
          </p:nvSpPr>
          <p:spPr>
            <a:xfrm flipH="1" rot="10800000">
              <a:off x="5750280" y="392340"/>
              <a:ext cx="4319700" cy="43197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64"/>
            <p:cNvSpPr/>
            <p:nvPr/>
          </p:nvSpPr>
          <p:spPr>
            <a:xfrm flipH="1" rot="10800000">
              <a:off x="0" y="514080"/>
              <a:ext cx="6346800" cy="6346800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3" name="Google Shape;483;p64"/>
            <p:cNvGrpSpPr/>
            <p:nvPr/>
          </p:nvGrpSpPr>
          <p:grpSpPr>
            <a:xfrm>
              <a:off x="-780" y="3600"/>
              <a:ext cx="10800480" cy="6857700"/>
              <a:chOff x="-780" y="3600"/>
              <a:chExt cx="10800480" cy="6857700"/>
            </a:xfrm>
          </p:grpSpPr>
          <p:sp>
            <p:nvSpPr>
              <p:cNvPr id="484" name="Google Shape;484;p64"/>
              <p:cNvSpPr/>
              <p:nvPr/>
            </p:nvSpPr>
            <p:spPr>
              <a:xfrm flipH="1">
                <a:off x="-780" y="3600"/>
                <a:ext cx="5399700" cy="6857700"/>
              </a:xfrm>
              <a:prstGeom prst="rect">
                <a:avLst/>
              </a:prstGeom>
              <a:gradFill>
                <a:gsLst>
                  <a:gs pos="0">
                    <a:srgbClr val="C3954D">
                      <a:alpha val="0"/>
                    </a:srgbClr>
                  </a:gs>
                  <a:gs pos="40000">
                    <a:srgbClr val="C3954D">
                      <a:alpha val="0"/>
                    </a:srgbClr>
                  </a:gs>
                  <a:gs pos="100000">
                    <a:srgbClr val="C3954D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64"/>
              <p:cNvSpPr/>
              <p:nvPr/>
            </p:nvSpPr>
            <p:spPr>
              <a:xfrm>
                <a:off x="5400000" y="3600"/>
                <a:ext cx="5399700" cy="6857700"/>
              </a:xfrm>
              <a:prstGeom prst="rect">
                <a:avLst/>
              </a:prstGeom>
              <a:gradFill>
                <a:gsLst>
                  <a:gs pos="0">
                    <a:srgbClr val="C3954D">
                      <a:alpha val="0"/>
                    </a:srgbClr>
                  </a:gs>
                  <a:gs pos="40000">
                    <a:srgbClr val="C3954D">
                      <a:alpha val="0"/>
                    </a:srgbClr>
                  </a:gs>
                  <a:gs pos="100000">
                    <a:srgbClr val="C3954D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6" name="Google Shape;486;p64"/>
            <p:cNvSpPr/>
            <p:nvPr/>
          </p:nvSpPr>
          <p:spPr>
            <a:xfrm flipH="1">
              <a:off x="5602620" y="360"/>
              <a:ext cx="6589500" cy="6589500"/>
            </a:xfrm>
            <a:prstGeom prst="rect">
              <a:avLst/>
            </a:prstGeom>
            <a:gradFill>
              <a:gsLst>
                <a:gs pos="0">
                  <a:srgbClr val="B1513B">
                    <a:alpha val="0"/>
                  </a:srgbClr>
                </a:gs>
                <a:gs pos="40000">
                  <a:srgbClr val="B1513B">
                    <a:alpha val="0"/>
                  </a:srgbClr>
                </a:gs>
                <a:gs pos="100000">
                  <a:srgbClr val="B1513B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7" name="Google Shape;487;p64"/>
          <p:cNvSpPr/>
          <p:nvPr/>
        </p:nvSpPr>
        <p:spPr>
          <a:xfrm>
            <a:off x="0" y="0"/>
            <a:ext cx="9143700" cy="5143200"/>
          </a:xfrm>
          <a:prstGeom prst="rect">
            <a:avLst/>
          </a:prstGeom>
          <a:solidFill>
            <a:schemeClr val="dk2">
              <a:alpha val="4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 u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64"/>
          <p:cNvSpPr/>
          <p:nvPr/>
        </p:nvSpPr>
        <p:spPr>
          <a:xfrm>
            <a:off x="0" y="0"/>
            <a:ext cx="9143700" cy="514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 u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64"/>
          <p:cNvSpPr txBox="1"/>
          <p:nvPr>
            <p:ph idx="4294967295" type="title"/>
          </p:nvPr>
        </p:nvSpPr>
        <p:spPr>
          <a:xfrm>
            <a:off x="405000" y="405000"/>
            <a:ext cx="3375300" cy="16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ll MT"/>
              <a:buNone/>
            </a:pPr>
            <a:r>
              <a:rPr b="0" i="0" lang="en-US" sz="3500" u="none" cap="none" strike="noStrike">
                <a:solidFill>
                  <a:schemeClr val="lt1"/>
                </a:solidFill>
                <a:latin typeface="Bell MT"/>
                <a:ea typeface="Bell MT"/>
                <a:cs typeface="Bell MT"/>
                <a:sym typeface="Bell MT"/>
              </a:rPr>
              <a:t>Write Emails – Make Phone Calls</a:t>
            </a:r>
            <a:endParaRPr b="0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64"/>
          <p:cNvSpPr txBox="1"/>
          <p:nvPr>
            <p:ph idx="4294967295" type="body"/>
          </p:nvPr>
        </p:nvSpPr>
        <p:spPr>
          <a:xfrm>
            <a:off x="0" y="2210220"/>
            <a:ext cx="3375300" cy="25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15900" lvl="1" marL="3429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Whenever there is a bill coming through that needs special attention, take a moment to send your legislator a message of either support or opposition. They don’t know what their constituents want unless we tell them.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800"/>
              </a:spcBef>
              <a:spcAft>
                <a:spcPts val="1200"/>
              </a:spcAft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erson holding a phone&#10;&#10;Description automatically generated with low confidence" id="491" name="Google Shape;491;p64"/>
          <p:cNvPicPr preferRelativeResize="0"/>
          <p:nvPr/>
        </p:nvPicPr>
        <p:blipFill rotWithShape="1">
          <a:blip r:embed="rId3">
            <a:alphaModFix/>
          </a:blip>
          <a:srcRect b="0" l="0" r="1351" t="0"/>
          <a:stretch/>
        </p:blipFill>
        <p:spPr>
          <a:xfrm>
            <a:off x="4000860" y="2700"/>
            <a:ext cx="5143230" cy="514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838200">
            <a:off x="6280740" y="1381590"/>
            <a:ext cx="765990" cy="765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" name="Google Shape;497;p65"/>
          <p:cNvGrpSpPr/>
          <p:nvPr/>
        </p:nvGrpSpPr>
        <p:grpSpPr>
          <a:xfrm>
            <a:off x="0" y="0"/>
            <a:ext cx="9144090" cy="5146200"/>
            <a:chOff x="0" y="0"/>
            <a:chExt cx="12192120" cy="6861600"/>
          </a:xfrm>
        </p:grpSpPr>
        <p:sp>
          <p:nvSpPr>
            <p:cNvPr id="498" name="Google Shape;498;p65"/>
            <p:cNvSpPr/>
            <p:nvPr/>
          </p:nvSpPr>
          <p:spPr>
            <a:xfrm rot="-5400000">
              <a:off x="0" y="1640400"/>
              <a:ext cx="5217600" cy="5217600"/>
            </a:xfrm>
            <a:prstGeom prst="rect">
              <a:avLst/>
            </a:prstGeom>
            <a:gradFill>
              <a:gsLst>
                <a:gs pos="0">
                  <a:srgbClr val="B1513B">
                    <a:alpha val="0"/>
                  </a:srgbClr>
                </a:gs>
                <a:gs pos="40000">
                  <a:srgbClr val="B1513B">
                    <a:alpha val="0"/>
                  </a:srgbClr>
                </a:gs>
                <a:gs pos="100000">
                  <a:srgbClr val="B1513B">
                    <a:alpha val="6000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65"/>
            <p:cNvSpPr/>
            <p:nvPr/>
          </p:nvSpPr>
          <p:spPr>
            <a:xfrm>
              <a:off x="6384600" y="0"/>
              <a:ext cx="4319700" cy="4319700"/>
            </a:xfrm>
            <a:prstGeom prst="ellipse">
              <a:avLst/>
            </a:prstGeom>
            <a:solidFill>
              <a:schemeClr val="accent3">
                <a:alpha val="949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65"/>
            <p:cNvSpPr/>
            <p:nvPr/>
          </p:nvSpPr>
          <p:spPr>
            <a:xfrm>
              <a:off x="6118920" y="1230120"/>
              <a:ext cx="5506500" cy="55065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1" name="Google Shape;501;p65"/>
            <p:cNvGrpSpPr/>
            <p:nvPr/>
          </p:nvGrpSpPr>
          <p:grpSpPr>
            <a:xfrm>
              <a:off x="689340" y="0"/>
              <a:ext cx="10800480" cy="6857700"/>
              <a:chOff x="689340" y="0"/>
              <a:chExt cx="10800480" cy="6857700"/>
            </a:xfrm>
          </p:grpSpPr>
          <p:sp>
            <p:nvSpPr>
              <p:cNvPr id="502" name="Google Shape;502;p65"/>
              <p:cNvSpPr/>
              <p:nvPr/>
            </p:nvSpPr>
            <p:spPr>
              <a:xfrm>
                <a:off x="6090120" y="0"/>
                <a:ext cx="5399700" cy="6857700"/>
              </a:xfrm>
              <a:prstGeom prst="rect">
                <a:avLst/>
              </a:prstGeom>
              <a:gradFill>
                <a:gsLst>
                  <a:gs pos="0">
                    <a:srgbClr val="C3954D">
                      <a:alpha val="0"/>
                    </a:srgbClr>
                  </a:gs>
                  <a:gs pos="40000">
                    <a:srgbClr val="C3954D">
                      <a:alpha val="0"/>
                    </a:srgbClr>
                  </a:gs>
                  <a:gs pos="100000">
                    <a:srgbClr val="C3954D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65"/>
              <p:cNvSpPr/>
              <p:nvPr/>
            </p:nvSpPr>
            <p:spPr>
              <a:xfrm flipH="1">
                <a:off x="689340" y="0"/>
                <a:ext cx="5399700" cy="6857700"/>
              </a:xfrm>
              <a:prstGeom prst="rect">
                <a:avLst/>
              </a:prstGeom>
              <a:gradFill>
                <a:gsLst>
                  <a:gs pos="0">
                    <a:srgbClr val="C3954D">
                      <a:alpha val="0"/>
                    </a:srgbClr>
                  </a:gs>
                  <a:gs pos="40000">
                    <a:srgbClr val="C3954D">
                      <a:alpha val="0"/>
                    </a:srgbClr>
                  </a:gs>
                  <a:gs pos="100000">
                    <a:srgbClr val="C3954D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4" name="Google Shape;504;p65"/>
            <p:cNvGrpSpPr/>
            <p:nvPr/>
          </p:nvGrpSpPr>
          <p:grpSpPr>
            <a:xfrm>
              <a:off x="8763060" y="300"/>
              <a:ext cx="3429060" cy="6857400"/>
              <a:chOff x="8763060" y="300"/>
              <a:chExt cx="3429060" cy="6857400"/>
            </a:xfrm>
          </p:grpSpPr>
          <p:sp>
            <p:nvSpPr>
              <p:cNvPr id="505" name="Google Shape;505;p65"/>
              <p:cNvSpPr/>
              <p:nvPr/>
            </p:nvSpPr>
            <p:spPr>
              <a:xfrm rot="5400000">
                <a:off x="8763420" y="3429000"/>
                <a:ext cx="3428700" cy="3428700"/>
              </a:xfrm>
              <a:prstGeom prst="rect">
                <a:avLst/>
              </a:prstGeom>
              <a:gradFill>
                <a:gsLst>
                  <a:gs pos="0">
                    <a:srgbClr val="B1513B">
                      <a:alpha val="0"/>
                    </a:srgbClr>
                  </a:gs>
                  <a:gs pos="40000">
                    <a:srgbClr val="B1513B">
                      <a:alpha val="0"/>
                    </a:srgbClr>
                  </a:gs>
                  <a:gs pos="100000">
                    <a:srgbClr val="B1513B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65"/>
              <p:cNvSpPr/>
              <p:nvPr/>
            </p:nvSpPr>
            <p:spPr>
              <a:xfrm flipH="1" rot="5400000">
                <a:off x="8763060" y="300"/>
                <a:ext cx="3428700" cy="3428700"/>
              </a:xfrm>
              <a:prstGeom prst="rect">
                <a:avLst/>
              </a:prstGeom>
              <a:gradFill>
                <a:gsLst>
                  <a:gs pos="0">
                    <a:srgbClr val="B1513B">
                      <a:alpha val="0"/>
                    </a:srgbClr>
                  </a:gs>
                  <a:gs pos="40000">
                    <a:srgbClr val="B1513B">
                      <a:alpha val="0"/>
                    </a:srgbClr>
                  </a:gs>
                  <a:gs pos="100000">
                    <a:srgbClr val="B1513B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7" name="Google Shape;507;p65"/>
            <p:cNvSpPr/>
            <p:nvPr/>
          </p:nvSpPr>
          <p:spPr>
            <a:xfrm rot="10800000">
              <a:off x="5602620" y="272100"/>
              <a:ext cx="6589500" cy="6589500"/>
            </a:xfrm>
            <a:prstGeom prst="rect">
              <a:avLst/>
            </a:prstGeom>
            <a:gradFill>
              <a:gsLst>
                <a:gs pos="0">
                  <a:srgbClr val="C34D67">
                    <a:alpha val="0"/>
                  </a:srgbClr>
                </a:gs>
                <a:gs pos="40000">
                  <a:srgbClr val="C34D67">
                    <a:alpha val="0"/>
                  </a:srgbClr>
                </a:gs>
                <a:gs pos="100000">
                  <a:srgbClr val="C34D67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8" name="Google Shape;508;p65"/>
          <p:cNvSpPr/>
          <p:nvPr/>
        </p:nvSpPr>
        <p:spPr>
          <a:xfrm>
            <a:off x="0" y="0"/>
            <a:ext cx="9143700" cy="5143200"/>
          </a:xfrm>
          <a:prstGeom prst="rect">
            <a:avLst/>
          </a:prstGeom>
          <a:solidFill>
            <a:schemeClr val="dk2">
              <a:alpha val="4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 u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65"/>
          <p:cNvSpPr/>
          <p:nvPr/>
        </p:nvSpPr>
        <p:spPr>
          <a:xfrm>
            <a:off x="0" y="0"/>
            <a:ext cx="9143700" cy="514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 u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0" name="Google Shape;510;p65"/>
          <p:cNvGrpSpPr/>
          <p:nvPr/>
        </p:nvGrpSpPr>
        <p:grpSpPr>
          <a:xfrm>
            <a:off x="0" y="0"/>
            <a:ext cx="9144090" cy="5146200"/>
            <a:chOff x="0" y="0"/>
            <a:chExt cx="12192120" cy="6861600"/>
          </a:xfrm>
        </p:grpSpPr>
        <p:sp>
          <p:nvSpPr>
            <p:cNvPr id="511" name="Google Shape;511;p65"/>
            <p:cNvSpPr/>
            <p:nvPr/>
          </p:nvSpPr>
          <p:spPr>
            <a:xfrm rot="-5400000">
              <a:off x="0" y="1640400"/>
              <a:ext cx="5217600" cy="5217600"/>
            </a:xfrm>
            <a:prstGeom prst="rect">
              <a:avLst/>
            </a:prstGeom>
            <a:gradFill>
              <a:gsLst>
                <a:gs pos="0">
                  <a:srgbClr val="B1513B">
                    <a:alpha val="0"/>
                  </a:srgbClr>
                </a:gs>
                <a:gs pos="40000">
                  <a:srgbClr val="B1513B">
                    <a:alpha val="0"/>
                  </a:srgbClr>
                </a:gs>
                <a:gs pos="100000">
                  <a:srgbClr val="B1513B">
                    <a:alpha val="6000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65"/>
            <p:cNvSpPr/>
            <p:nvPr/>
          </p:nvSpPr>
          <p:spPr>
            <a:xfrm>
              <a:off x="6384600" y="0"/>
              <a:ext cx="4319700" cy="4319700"/>
            </a:xfrm>
            <a:prstGeom prst="ellipse">
              <a:avLst/>
            </a:prstGeom>
            <a:solidFill>
              <a:schemeClr val="accent3">
                <a:alpha val="949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65"/>
            <p:cNvSpPr/>
            <p:nvPr/>
          </p:nvSpPr>
          <p:spPr>
            <a:xfrm>
              <a:off x="6118920" y="1230120"/>
              <a:ext cx="5506500" cy="55065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4" name="Google Shape;514;p65"/>
            <p:cNvGrpSpPr/>
            <p:nvPr/>
          </p:nvGrpSpPr>
          <p:grpSpPr>
            <a:xfrm>
              <a:off x="689340" y="0"/>
              <a:ext cx="10800480" cy="6857700"/>
              <a:chOff x="689340" y="0"/>
              <a:chExt cx="10800480" cy="6857700"/>
            </a:xfrm>
          </p:grpSpPr>
          <p:sp>
            <p:nvSpPr>
              <p:cNvPr id="515" name="Google Shape;515;p65"/>
              <p:cNvSpPr/>
              <p:nvPr/>
            </p:nvSpPr>
            <p:spPr>
              <a:xfrm>
                <a:off x="6090120" y="0"/>
                <a:ext cx="5399700" cy="6857700"/>
              </a:xfrm>
              <a:prstGeom prst="rect">
                <a:avLst/>
              </a:prstGeom>
              <a:gradFill>
                <a:gsLst>
                  <a:gs pos="0">
                    <a:srgbClr val="C3954D">
                      <a:alpha val="0"/>
                    </a:srgbClr>
                  </a:gs>
                  <a:gs pos="40000">
                    <a:srgbClr val="C3954D">
                      <a:alpha val="0"/>
                    </a:srgbClr>
                  </a:gs>
                  <a:gs pos="100000">
                    <a:srgbClr val="C3954D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65"/>
              <p:cNvSpPr/>
              <p:nvPr/>
            </p:nvSpPr>
            <p:spPr>
              <a:xfrm flipH="1">
                <a:off x="689340" y="0"/>
                <a:ext cx="5399700" cy="6857700"/>
              </a:xfrm>
              <a:prstGeom prst="rect">
                <a:avLst/>
              </a:prstGeom>
              <a:gradFill>
                <a:gsLst>
                  <a:gs pos="0">
                    <a:srgbClr val="C3954D">
                      <a:alpha val="0"/>
                    </a:srgbClr>
                  </a:gs>
                  <a:gs pos="40000">
                    <a:srgbClr val="C3954D">
                      <a:alpha val="0"/>
                    </a:srgbClr>
                  </a:gs>
                  <a:gs pos="100000">
                    <a:srgbClr val="C3954D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7" name="Google Shape;517;p65"/>
            <p:cNvGrpSpPr/>
            <p:nvPr/>
          </p:nvGrpSpPr>
          <p:grpSpPr>
            <a:xfrm>
              <a:off x="8763060" y="300"/>
              <a:ext cx="3429060" cy="6857400"/>
              <a:chOff x="8763060" y="300"/>
              <a:chExt cx="3429060" cy="6857400"/>
            </a:xfrm>
          </p:grpSpPr>
          <p:sp>
            <p:nvSpPr>
              <p:cNvPr id="518" name="Google Shape;518;p65"/>
              <p:cNvSpPr/>
              <p:nvPr/>
            </p:nvSpPr>
            <p:spPr>
              <a:xfrm rot="5400000">
                <a:off x="8763420" y="3429000"/>
                <a:ext cx="3428700" cy="3428700"/>
              </a:xfrm>
              <a:prstGeom prst="rect">
                <a:avLst/>
              </a:prstGeom>
              <a:gradFill>
                <a:gsLst>
                  <a:gs pos="0">
                    <a:srgbClr val="B1513B">
                      <a:alpha val="0"/>
                    </a:srgbClr>
                  </a:gs>
                  <a:gs pos="40000">
                    <a:srgbClr val="B1513B">
                      <a:alpha val="0"/>
                    </a:srgbClr>
                  </a:gs>
                  <a:gs pos="100000">
                    <a:srgbClr val="B1513B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65"/>
              <p:cNvSpPr/>
              <p:nvPr/>
            </p:nvSpPr>
            <p:spPr>
              <a:xfrm flipH="1" rot="5400000">
                <a:off x="8763060" y="300"/>
                <a:ext cx="3428700" cy="3428700"/>
              </a:xfrm>
              <a:prstGeom prst="rect">
                <a:avLst/>
              </a:prstGeom>
              <a:gradFill>
                <a:gsLst>
                  <a:gs pos="0">
                    <a:srgbClr val="B1513B">
                      <a:alpha val="0"/>
                    </a:srgbClr>
                  </a:gs>
                  <a:gs pos="40000">
                    <a:srgbClr val="B1513B">
                      <a:alpha val="0"/>
                    </a:srgbClr>
                  </a:gs>
                  <a:gs pos="100000">
                    <a:srgbClr val="B1513B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0" name="Google Shape;520;p65"/>
            <p:cNvSpPr/>
            <p:nvPr/>
          </p:nvSpPr>
          <p:spPr>
            <a:xfrm rot="10800000">
              <a:off x="5602620" y="272100"/>
              <a:ext cx="6589500" cy="6589500"/>
            </a:xfrm>
            <a:prstGeom prst="rect">
              <a:avLst/>
            </a:prstGeom>
            <a:gradFill>
              <a:gsLst>
                <a:gs pos="0">
                  <a:srgbClr val="C34D67">
                    <a:alpha val="0"/>
                  </a:srgbClr>
                </a:gs>
                <a:gs pos="40000">
                  <a:srgbClr val="C34D67">
                    <a:alpha val="0"/>
                  </a:srgbClr>
                </a:gs>
                <a:gs pos="100000">
                  <a:srgbClr val="C34D67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1" name="Google Shape;521;p65"/>
          <p:cNvSpPr/>
          <p:nvPr/>
        </p:nvSpPr>
        <p:spPr>
          <a:xfrm>
            <a:off x="0" y="0"/>
            <a:ext cx="9143700" cy="5143200"/>
          </a:xfrm>
          <a:prstGeom prst="rect">
            <a:avLst/>
          </a:prstGeom>
          <a:gradFill>
            <a:gsLst>
              <a:gs pos="0">
                <a:srgbClr val="312A1C">
                  <a:alpha val="40000"/>
                </a:srgbClr>
              </a:gs>
              <a:gs pos="37000">
                <a:srgbClr val="312A1C">
                  <a:alpha val="40000"/>
                </a:srgbClr>
              </a:gs>
              <a:gs pos="79000">
                <a:srgbClr val="312A1C">
                  <a:alpha val="0"/>
                </a:srgbClr>
              </a:gs>
              <a:gs pos="100000">
                <a:srgbClr val="312A1C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65"/>
          <p:cNvSpPr txBox="1"/>
          <p:nvPr>
            <p:ph type="title"/>
          </p:nvPr>
        </p:nvSpPr>
        <p:spPr>
          <a:xfrm>
            <a:off x="245700" y="514350"/>
            <a:ext cx="3580200" cy="3275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ll MT"/>
              <a:buNone/>
            </a:pPr>
            <a:r>
              <a:rPr b="0" lang="en-US" sz="2500" u="none" strike="noStrike">
                <a:solidFill>
                  <a:schemeClr val="lt1"/>
                </a:solidFill>
                <a:latin typeface="Bell MT"/>
                <a:ea typeface="Bell MT"/>
                <a:cs typeface="Bell MT"/>
                <a:sym typeface="Bell MT"/>
              </a:rPr>
              <a:t>In the other chamber, the bill goes through another committee hearing, then onto a vote on the floor. </a:t>
            </a:r>
            <a:endParaRPr b="0" sz="25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 b="0" sz="25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 b="0" sz="25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ll MT"/>
              <a:buNone/>
            </a:pPr>
            <a:r>
              <a:rPr b="0" lang="en-US" sz="2500" u="none" strike="noStrike">
                <a:solidFill>
                  <a:schemeClr val="lt1"/>
                </a:solidFill>
                <a:latin typeface="Bell MT"/>
                <a:ea typeface="Bell MT"/>
                <a:cs typeface="Bell MT"/>
                <a:sym typeface="Bell MT"/>
              </a:rPr>
              <a:t>If it passes all of that, then it goes to the Governor for a signature.</a:t>
            </a:r>
            <a:endParaRPr b="0" sz="25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erson signing a document&#10;&#10;Description automatically generated with low confidence" id="523" name="Google Shape;523;p65"/>
          <p:cNvPicPr preferRelativeResize="0"/>
          <p:nvPr/>
        </p:nvPicPr>
        <p:blipFill rotWithShape="1">
          <a:blip r:embed="rId3">
            <a:alphaModFix/>
          </a:blip>
          <a:srcRect b="0" l="23353" r="13919" t="0"/>
          <a:stretch/>
        </p:blipFill>
        <p:spPr>
          <a:xfrm>
            <a:off x="4175550" y="0"/>
            <a:ext cx="4833270" cy="5143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1" title="Instagram - PlatformPreamble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che-county-republican-party-logo.jpg" id="112" name="Google Shape;11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08854" y="3733357"/>
            <a:ext cx="1248730" cy="1248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" name="Google Shape;528;p66"/>
          <p:cNvGrpSpPr/>
          <p:nvPr/>
        </p:nvGrpSpPr>
        <p:grpSpPr>
          <a:xfrm>
            <a:off x="0" y="0"/>
            <a:ext cx="9144090" cy="5146200"/>
            <a:chOff x="0" y="0"/>
            <a:chExt cx="12192120" cy="6861600"/>
          </a:xfrm>
        </p:grpSpPr>
        <p:sp>
          <p:nvSpPr>
            <p:cNvPr id="529" name="Google Shape;529;p66"/>
            <p:cNvSpPr/>
            <p:nvPr/>
          </p:nvSpPr>
          <p:spPr>
            <a:xfrm rot="-5400000">
              <a:off x="0" y="1640400"/>
              <a:ext cx="5217600" cy="5217600"/>
            </a:xfrm>
            <a:prstGeom prst="rect">
              <a:avLst/>
            </a:prstGeom>
            <a:gradFill>
              <a:gsLst>
                <a:gs pos="0">
                  <a:srgbClr val="B1513B">
                    <a:alpha val="0"/>
                  </a:srgbClr>
                </a:gs>
                <a:gs pos="40000">
                  <a:srgbClr val="B1513B">
                    <a:alpha val="0"/>
                  </a:srgbClr>
                </a:gs>
                <a:gs pos="100000">
                  <a:srgbClr val="B1513B">
                    <a:alpha val="6000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66"/>
            <p:cNvSpPr/>
            <p:nvPr/>
          </p:nvSpPr>
          <p:spPr>
            <a:xfrm>
              <a:off x="6384600" y="0"/>
              <a:ext cx="4319700" cy="4319700"/>
            </a:xfrm>
            <a:prstGeom prst="ellipse">
              <a:avLst/>
            </a:prstGeom>
            <a:solidFill>
              <a:schemeClr val="accent3">
                <a:alpha val="949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66"/>
            <p:cNvSpPr/>
            <p:nvPr/>
          </p:nvSpPr>
          <p:spPr>
            <a:xfrm>
              <a:off x="6118920" y="1230120"/>
              <a:ext cx="5506500" cy="55065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2" name="Google Shape;532;p66"/>
            <p:cNvGrpSpPr/>
            <p:nvPr/>
          </p:nvGrpSpPr>
          <p:grpSpPr>
            <a:xfrm>
              <a:off x="689340" y="0"/>
              <a:ext cx="10800480" cy="6857700"/>
              <a:chOff x="689340" y="0"/>
              <a:chExt cx="10800480" cy="6857700"/>
            </a:xfrm>
          </p:grpSpPr>
          <p:sp>
            <p:nvSpPr>
              <p:cNvPr id="533" name="Google Shape;533;p66"/>
              <p:cNvSpPr/>
              <p:nvPr/>
            </p:nvSpPr>
            <p:spPr>
              <a:xfrm>
                <a:off x="6090120" y="0"/>
                <a:ext cx="5399700" cy="6857700"/>
              </a:xfrm>
              <a:prstGeom prst="rect">
                <a:avLst/>
              </a:prstGeom>
              <a:gradFill>
                <a:gsLst>
                  <a:gs pos="0">
                    <a:srgbClr val="C3954D">
                      <a:alpha val="0"/>
                    </a:srgbClr>
                  </a:gs>
                  <a:gs pos="40000">
                    <a:srgbClr val="C3954D">
                      <a:alpha val="0"/>
                    </a:srgbClr>
                  </a:gs>
                  <a:gs pos="100000">
                    <a:srgbClr val="C3954D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66"/>
              <p:cNvSpPr/>
              <p:nvPr/>
            </p:nvSpPr>
            <p:spPr>
              <a:xfrm flipH="1">
                <a:off x="689340" y="0"/>
                <a:ext cx="5399700" cy="6857700"/>
              </a:xfrm>
              <a:prstGeom prst="rect">
                <a:avLst/>
              </a:prstGeom>
              <a:gradFill>
                <a:gsLst>
                  <a:gs pos="0">
                    <a:srgbClr val="C3954D">
                      <a:alpha val="0"/>
                    </a:srgbClr>
                  </a:gs>
                  <a:gs pos="40000">
                    <a:srgbClr val="C3954D">
                      <a:alpha val="0"/>
                    </a:srgbClr>
                  </a:gs>
                  <a:gs pos="100000">
                    <a:srgbClr val="C3954D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5" name="Google Shape;535;p66"/>
            <p:cNvGrpSpPr/>
            <p:nvPr/>
          </p:nvGrpSpPr>
          <p:grpSpPr>
            <a:xfrm>
              <a:off x="8763060" y="300"/>
              <a:ext cx="3429060" cy="6857400"/>
              <a:chOff x="8763060" y="300"/>
              <a:chExt cx="3429060" cy="6857400"/>
            </a:xfrm>
          </p:grpSpPr>
          <p:sp>
            <p:nvSpPr>
              <p:cNvPr id="536" name="Google Shape;536;p66"/>
              <p:cNvSpPr/>
              <p:nvPr/>
            </p:nvSpPr>
            <p:spPr>
              <a:xfrm rot="5400000">
                <a:off x="8763420" y="3429000"/>
                <a:ext cx="3428700" cy="3428700"/>
              </a:xfrm>
              <a:prstGeom prst="rect">
                <a:avLst/>
              </a:prstGeom>
              <a:gradFill>
                <a:gsLst>
                  <a:gs pos="0">
                    <a:srgbClr val="B1513B">
                      <a:alpha val="0"/>
                    </a:srgbClr>
                  </a:gs>
                  <a:gs pos="40000">
                    <a:srgbClr val="B1513B">
                      <a:alpha val="0"/>
                    </a:srgbClr>
                  </a:gs>
                  <a:gs pos="100000">
                    <a:srgbClr val="B1513B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66"/>
              <p:cNvSpPr/>
              <p:nvPr/>
            </p:nvSpPr>
            <p:spPr>
              <a:xfrm flipH="1" rot="5400000">
                <a:off x="8763060" y="300"/>
                <a:ext cx="3428700" cy="3428700"/>
              </a:xfrm>
              <a:prstGeom prst="rect">
                <a:avLst/>
              </a:prstGeom>
              <a:gradFill>
                <a:gsLst>
                  <a:gs pos="0">
                    <a:srgbClr val="B1513B">
                      <a:alpha val="0"/>
                    </a:srgbClr>
                  </a:gs>
                  <a:gs pos="40000">
                    <a:srgbClr val="B1513B">
                      <a:alpha val="0"/>
                    </a:srgbClr>
                  </a:gs>
                  <a:gs pos="100000">
                    <a:srgbClr val="B1513B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8" name="Google Shape;538;p66"/>
            <p:cNvSpPr/>
            <p:nvPr/>
          </p:nvSpPr>
          <p:spPr>
            <a:xfrm rot="10800000">
              <a:off x="5602620" y="272100"/>
              <a:ext cx="6589500" cy="6589500"/>
            </a:xfrm>
            <a:prstGeom prst="rect">
              <a:avLst/>
            </a:prstGeom>
            <a:gradFill>
              <a:gsLst>
                <a:gs pos="0">
                  <a:srgbClr val="C34D67">
                    <a:alpha val="0"/>
                  </a:srgbClr>
                </a:gs>
                <a:gs pos="40000">
                  <a:srgbClr val="C34D67">
                    <a:alpha val="0"/>
                  </a:srgbClr>
                </a:gs>
                <a:gs pos="100000">
                  <a:srgbClr val="C34D67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9" name="Google Shape;539;p66"/>
          <p:cNvSpPr/>
          <p:nvPr/>
        </p:nvSpPr>
        <p:spPr>
          <a:xfrm>
            <a:off x="0" y="0"/>
            <a:ext cx="9143700" cy="5143200"/>
          </a:xfrm>
          <a:prstGeom prst="rect">
            <a:avLst/>
          </a:prstGeom>
          <a:solidFill>
            <a:schemeClr val="dk2">
              <a:alpha val="4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 u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66"/>
          <p:cNvSpPr/>
          <p:nvPr/>
        </p:nvSpPr>
        <p:spPr>
          <a:xfrm>
            <a:off x="0" y="0"/>
            <a:ext cx="9143700" cy="514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 u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1" name="Google Shape;541;p66"/>
          <p:cNvGrpSpPr/>
          <p:nvPr/>
        </p:nvGrpSpPr>
        <p:grpSpPr>
          <a:xfrm>
            <a:off x="0" y="0"/>
            <a:ext cx="9144090" cy="5146200"/>
            <a:chOff x="0" y="0"/>
            <a:chExt cx="12192120" cy="6861600"/>
          </a:xfrm>
        </p:grpSpPr>
        <p:sp>
          <p:nvSpPr>
            <p:cNvPr id="542" name="Google Shape;542;p66"/>
            <p:cNvSpPr/>
            <p:nvPr/>
          </p:nvSpPr>
          <p:spPr>
            <a:xfrm rot="-5400000">
              <a:off x="0" y="1640400"/>
              <a:ext cx="5217600" cy="5217600"/>
            </a:xfrm>
            <a:prstGeom prst="rect">
              <a:avLst/>
            </a:prstGeom>
            <a:gradFill>
              <a:gsLst>
                <a:gs pos="0">
                  <a:srgbClr val="B1513B">
                    <a:alpha val="0"/>
                  </a:srgbClr>
                </a:gs>
                <a:gs pos="40000">
                  <a:srgbClr val="B1513B">
                    <a:alpha val="0"/>
                  </a:srgbClr>
                </a:gs>
                <a:gs pos="100000">
                  <a:srgbClr val="B1513B">
                    <a:alpha val="6000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66"/>
            <p:cNvSpPr/>
            <p:nvPr/>
          </p:nvSpPr>
          <p:spPr>
            <a:xfrm>
              <a:off x="6384600" y="0"/>
              <a:ext cx="4319700" cy="4319700"/>
            </a:xfrm>
            <a:prstGeom prst="ellipse">
              <a:avLst/>
            </a:prstGeom>
            <a:solidFill>
              <a:schemeClr val="accent3">
                <a:alpha val="949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66"/>
            <p:cNvSpPr/>
            <p:nvPr/>
          </p:nvSpPr>
          <p:spPr>
            <a:xfrm>
              <a:off x="6118920" y="1230120"/>
              <a:ext cx="5506500" cy="55065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45" name="Google Shape;545;p66"/>
            <p:cNvGrpSpPr/>
            <p:nvPr/>
          </p:nvGrpSpPr>
          <p:grpSpPr>
            <a:xfrm>
              <a:off x="689340" y="0"/>
              <a:ext cx="10800480" cy="6857700"/>
              <a:chOff x="689340" y="0"/>
              <a:chExt cx="10800480" cy="6857700"/>
            </a:xfrm>
          </p:grpSpPr>
          <p:sp>
            <p:nvSpPr>
              <p:cNvPr id="546" name="Google Shape;546;p66"/>
              <p:cNvSpPr/>
              <p:nvPr/>
            </p:nvSpPr>
            <p:spPr>
              <a:xfrm>
                <a:off x="6090120" y="0"/>
                <a:ext cx="5399700" cy="6857700"/>
              </a:xfrm>
              <a:prstGeom prst="rect">
                <a:avLst/>
              </a:prstGeom>
              <a:gradFill>
                <a:gsLst>
                  <a:gs pos="0">
                    <a:srgbClr val="C3954D">
                      <a:alpha val="0"/>
                    </a:srgbClr>
                  </a:gs>
                  <a:gs pos="40000">
                    <a:srgbClr val="C3954D">
                      <a:alpha val="0"/>
                    </a:srgbClr>
                  </a:gs>
                  <a:gs pos="100000">
                    <a:srgbClr val="C3954D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66"/>
              <p:cNvSpPr/>
              <p:nvPr/>
            </p:nvSpPr>
            <p:spPr>
              <a:xfrm flipH="1">
                <a:off x="689340" y="0"/>
                <a:ext cx="5399700" cy="6857700"/>
              </a:xfrm>
              <a:prstGeom prst="rect">
                <a:avLst/>
              </a:prstGeom>
              <a:gradFill>
                <a:gsLst>
                  <a:gs pos="0">
                    <a:srgbClr val="C3954D">
                      <a:alpha val="0"/>
                    </a:srgbClr>
                  </a:gs>
                  <a:gs pos="40000">
                    <a:srgbClr val="C3954D">
                      <a:alpha val="0"/>
                    </a:srgbClr>
                  </a:gs>
                  <a:gs pos="100000">
                    <a:srgbClr val="C3954D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8" name="Google Shape;548;p66"/>
            <p:cNvGrpSpPr/>
            <p:nvPr/>
          </p:nvGrpSpPr>
          <p:grpSpPr>
            <a:xfrm>
              <a:off x="8763060" y="300"/>
              <a:ext cx="3429060" cy="6857400"/>
              <a:chOff x="8763060" y="300"/>
              <a:chExt cx="3429060" cy="6857400"/>
            </a:xfrm>
          </p:grpSpPr>
          <p:sp>
            <p:nvSpPr>
              <p:cNvPr id="549" name="Google Shape;549;p66"/>
              <p:cNvSpPr/>
              <p:nvPr/>
            </p:nvSpPr>
            <p:spPr>
              <a:xfrm rot="5400000">
                <a:off x="8763420" y="3429000"/>
                <a:ext cx="3428700" cy="3428700"/>
              </a:xfrm>
              <a:prstGeom prst="rect">
                <a:avLst/>
              </a:prstGeom>
              <a:gradFill>
                <a:gsLst>
                  <a:gs pos="0">
                    <a:srgbClr val="B1513B">
                      <a:alpha val="0"/>
                    </a:srgbClr>
                  </a:gs>
                  <a:gs pos="40000">
                    <a:srgbClr val="B1513B">
                      <a:alpha val="0"/>
                    </a:srgbClr>
                  </a:gs>
                  <a:gs pos="100000">
                    <a:srgbClr val="B1513B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66"/>
              <p:cNvSpPr/>
              <p:nvPr/>
            </p:nvSpPr>
            <p:spPr>
              <a:xfrm flipH="1" rot="5400000">
                <a:off x="8763060" y="300"/>
                <a:ext cx="3428700" cy="3428700"/>
              </a:xfrm>
              <a:prstGeom prst="rect">
                <a:avLst/>
              </a:prstGeom>
              <a:gradFill>
                <a:gsLst>
                  <a:gs pos="0">
                    <a:srgbClr val="B1513B">
                      <a:alpha val="0"/>
                    </a:srgbClr>
                  </a:gs>
                  <a:gs pos="40000">
                    <a:srgbClr val="B1513B">
                      <a:alpha val="0"/>
                    </a:srgbClr>
                  </a:gs>
                  <a:gs pos="100000">
                    <a:srgbClr val="B1513B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1" name="Google Shape;551;p66"/>
            <p:cNvSpPr/>
            <p:nvPr/>
          </p:nvSpPr>
          <p:spPr>
            <a:xfrm rot="10800000">
              <a:off x="5602620" y="272100"/>
              <a:ext cx="6589500" cy="6589500"/>
            </a:xfrm>
            <a:prstGeom prst="rect">
              <a:avLst/>
            </a:prstGeom>
            <a:gradFill>
              <a:gsLst>
                <a:gs pos="0">
                  <a:srgbClr val="C34D67">
                    <a:alpha val="0"/>
                  </a:srgbClr>
                </a:gs>
                <a:gs pos="40000">
                  <a:srgbClr val="C34D67">
                    <a:alpha val="0"/>
                  </a:srgbClr>
                </a:gs>
                <a:gs pos="100000">
                  <a:srgbClr val="C34D67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" name="Google Shape;552;p66"/>
          <p:cNvSpPr/>
          <p:nvPr/>
        </p:nvSpPr>
        <p:spPr>
          <a:xfrm>
            <a:off x="0" y="0"/>
            <a:ext cx="9143700" cy="5143200"/>
          </a:xfrm>
          <a:prstGeom prst="rect">
            <a:avLst/>
          </a:prstGeom>
          <a:gradFill>
            <a:gsLst>
              <a:gs pos="0">
                <a:srgbClr val="312A1C">
                  <a:alpha val="40000"/>
                </a:srgbClr>
              </a:gs>
              <a:gs pos="37000">
                <a:srgbClr val="312A1C">
                  <a:alpha val="40000"/>
                </a:srgbClr>
              </a:gs>
              <a:gs pos="79000">
                <a:srgbClr val="312A1C">
                  <a:alpha val="0"/>
                </a:srgbClr>
              </a:gs>
              <a:gs pos="100000">
                <a:srgbClr val="312A1C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66"/>
          <p:cNvSpPr/>
          <p:nvPr/>
        </p:nvSpPr>
        <p:spPr>
          <a:xfrm>
            <a:off x="405000" y="405000"/>
            <a:ext cx="3375300" cy="3194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6600" u="none" strike="noStrike">
                <a:solidFill>
                  <a:schemeClr val="lt1"/>
                </a:solidFill>
                <a:latin typeface="Bell MT"/>
                <a:ea typeface="Bell MT"/>
                <a:cs typeface="Bell MT"/>
                <a:sym typeface="Bell MT"/>
              </a:rPr>
              <a:t>Then we have a </a:t>
            </a:r>
            <a:r>
              <a:rPr b="0" lang="en-US" sz="7200" u="none" strike="noStrike">
                <a:solidFill>
                  <a:schemeClr val="lt1"/>
                </a:solidFill>
                <a:latin typeface="Bell MT"/>
                <a:ea typeface="Bell MT"/>
                <a:cs typeface="Bell MT"/>
                <a:sym typeface="Bell MT"/>
              </a:rPr>
              <a:t>LAW!</a:t>
            </a:r>
            <a:endParaRPr b="0" sz="7200" u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4" name="Google Shape;554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7980" y="468720"/>
            <a:ext cx="4358610" cy="46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67"/>
          <p:cNvSpPr txBox="1"/>
          <p:nvPr>
            <p:ph type="title"/>
          </p:nvPr>
        </p:nvSpPr>
        <p:spPr>
          <a:xfrm>
            <a:off x="405000" y="351000"/>
            <a:ext cx="8325600" cy="14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F00"/>
              </a:buClr>
              <a:buSzPct val="100000"/>
              <a:buFont typeface="Bell MT"/>
              <a:buNone/>
            </a:pPr>
            <a:r>
              <a:rPr b="0" lang="en-US" sz="6000" u="none" strike="noStrike">
                <a:latin typeface="Bell MT"/>
                <a:ea typeface="Bell MT"/>
                <a:cs typeface="Bell MT"/>
                <a:sym typeface="Bell MT"/>
              </a:rPr>
              <a:t>https://le.utah.gov</a:t>
            </a:r>
            <a:br>
              <a:rPr lang="en-US" sz="4500"/>
            </a:br>
            <a:r>
              <a:rPr b="0" lang="en-US" sz="4500" u="none" strike="noStrike">
                <a:latin typeface="Bell MT"/>
                <a:ea typeface="Bell MT"/>
                <a:cs typeface="Bell MT"/>
                <a:sym typeface="Bell MT"/>
              </a:rPr>
              <a:t>How to Navigate the Website:</a:t>
            </a:r>
            <a:endParaRPr b="0" sz="4500" u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67"/>
          <p:cNvSpPr txBox="1"/>
          <p:nvPr>
            <p:ph idx="1" type="body"/>
          </p:nvPr>
        </p:nvSpPr>
        <p:spPr>
          <a:xfrm>
            <a:off x="405000" y="1870020"/>
            <a:ext cx="8325600" cy="27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77500" lnSpcReduction="20000"/>
          </a:bodyPr>
          <a:lstStyle/>
          <a:p>
            <a:pPr indent="-263525" lvl="0" marL="3429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b="0" i="0" lang="en-US" sz="2000" u="none" cap="none" strike="noStrike">
                <a:latin typeface="Avenir"/>
                <a:ea typeface="Avenir"/>
                <a:cs typeface="Avenir"/>
                <a:sym typeface="Avenir"/>
              </a:rPr>
              <a:t>Overview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63525" lvl="0" marL="342900" marR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b="0" i="0" lang="en-US" sz="2000" u="none" cap="none" strike="noStrike">
                <a:latin typeface="Avenir"/>
                <a:ea typeface="Avenir"/>
                <a:cs typeface="Avenir"/>
                <a:sym typeface="Avenir"/>
              </a:rPr>
              <a:t>Calendar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63525" lvl="0" marL="342900" marR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b="0" i="0" lang="en-US" sz="2000" u="none" cap="none" strike="noStrike">
                <a:latin typeface="Avenir"/>
                <a:ea typeface="Avenir"/>
                <a:cs typeface="Avenir"/>
                <a:sym typeface="Avenir"/>
              </a:rPr>
              <a:t>Bills by Session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63525" lvl="0" marL="342900" marR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b="0" i="0" lang="en-US" sz="2000" u="none" cap="none" strike="noStrike">
                <a:latin typeface="Avenir"/>
                <a:ea typeface="Avenir"/>
                <a:cs typeface="Avenir"/>
                <a:sym typeface="Avenir"/>
              </a:rPr>
              <a:t>Bills by Legislator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63525" lvl="0" marL="342900" marR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b="0" i="0" lang="en-US" sz="2000" u="none" cap="none" strike="noStrike">
                <a:latin typeface="Avenir"/>
                <a:ea typeface="Avenir"/>
                <a:cs typeface="Avenir"/>
                <a:sym typeface="Avenir"/>
              </a:rPr>
              <a:t>Code by Subject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63525" lvl="0" marL="342900" marR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b="0" i="0" lang="en-US" sz="2000" u="none" cap="none" strike="noStrike">
                <a:latin typeface="Avenir"/>
                <a:ea typeface="Avenir"/>
                <a:cs typeface="Avenir"/>
                <a:sym typeface="Avenir"/>
              </a:rPr>
              <a:t>Amendments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63525" lvl="0" marL="342900" marR="0" rtl="0" algn="l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buSzPct val="100000"/>
              <a:buFont typeface="Arial"/>
              <a:buChar char="•"/>
            </a:pPr>
            <a:r>
              <a:rPr b="0" i="0" lang="en-US" sz="2000" u="none" cap="none" strike="noStrike">
                <a:latin typeface="Avenir"/>
                <a:ea typeface="Avenir"/>
                <a:cs typeface="Avenir"/>
                <a:sym typeface="Avenir"/>
              </a:rPr>
              <a:t>Where to Find Votes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68"/>
          <p:cNvGrpSpPr/>
          <p:nvPr/>
        </p:nvGrpSpPr>
        <p:grpSpPr>
          <a:xfrm>
            <a:off x="-585" y="270"/>
            <a:ext cx="9144675" cy="5145705"/>
            <a:chOff x="-780" y="360"/>
            <a:chExt cx="12192900" cy="6860940"/>
          </a:xfrm>
        </p:grpSpPr>
        <p:sp>
          <p:nvSpPr>
            <p:cNvPr id="566" name="Google Shape;566;p68"/>
            <p:cNvSpPr/>
            <p:nvPr/>
          </p:nvSpPr>
          <p:spPr>
            <a:xfrm flipH="1" rot="10800000">
              <a:off x="0" y="1642560"/>
              <a:ext cx="5217600" cy="5217600"/>
            </a:xfrm>
            <a:prstGeom prst="rect">
              <a:avLst/>
            </a:prstGeom>
            <a:gradFill>
              <a:gsLst>
                <a:gs pos="0">
                  <a:srgbClr val="B1513B">
                    <a:alpha val="0"/>
                  </a:srgbClr>
                </a:gs>
                <a:gs pos="40000">
                  <a:srgbClr val="B1513B">
                    <a:alpha val="0"/>
                  </a:srgbClr>
                </a:gs>
                <a:gs pos="100000">
                  <a:srgbClr val="B1513B">
                    <a:alpha val="6000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68"/>
            <p:cNvSpPr/>
            <p:nvPr/>
          </p:nvSpPr>
          <p:spPr>
            <a:xfrm flipH="1" rot="10800000">
              <a:off x="5750280" y="392340"/>
              <a:ext cx="4319700" cy="43197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68"/>
            <p:cNvSpPr/>
            <p:nvPr/>
          </p:nvSpPr>
          <p:spPr>
            <a:xfrm flipH="1" rot="10800000">
              <a:off x="0" y="514080"/>
              <a:ext cx="6346800" cy="6346800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69" name="Google Shape;569;p68"/>
            <p:cNvGrpSpPr/>
            <p:nvPr/>
          </p:nvGrpSpPr>
          <p:grpSpPr>
            <a:xfrm>
              <a:off x="-780" y="3600"/>
              <a:ext cx="10800480" cy="6857700"/>
              <a:chOff x="-780" y="3600"/>
              <a:chExt cx="10800480" cy="6857700"/>
            </a:xfrm>
          </p:grpSpPr>
          <p:sp>
            <p:nvSpPr>
              <p:cNvPr id="570" name="Google Shape;570;p68"/>
              <p:cNvSpPr/>
              <p:nvPr/>
            </p:nvSpPr>
            <p:spPr>
              <a:xfrm flipH="1">
                <a:off x="-780" y="3600"/>
                <a:ext cx="5399700" cy="6857700"/>
              </a:xfrm>
              <a:prstGeom prst="rect">
                <a:avLst/>
              </a:prstGeom>
              <a:gradFill>
                <a:gsLst>
                  <a:gs pos="0">
                    <a:srgbClr val="C3954D">
                      <a:alpha val="0"/>
                    </a:srgbClr>
                  </a:gs>
                  <a:gs pos="40000">
                    <a:srgbClr val="C3954D">
                      <a:alpha val="0"/>
                    </a:srgbClr>
                  </a:gs>
                  <a:gs pos="100000">
                    <a:srgbClr val="C3954D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68"/>
              <p:cNvSpPr/>
              <p:nvPr/>
            </p:nvSpPr>
            <p:spPr>
              <a:xfrm>
                <a:off x="5400000" y="3600"/>
                <a:ext cx="5399700" cy="6857700"/>
              </a:xfrm>
              <a:prstGeom prst="rect">
                <a:avLst/>
              </a:prstGeom>
              <a:gradFill>
                <a:gsLst>
                  <a:gs pos="0">
                    <a:srgbClr val="C3954D">
                      <a:alpha val="0"/>
                    </a:srgbClr>
                  </a:gs>
                  <a:gs pos="40000">
                    <a:srgbClr val="C3954D">
                      <a:alpha val="0"/>
                    </a:srgbClr>
                  </a:gs>
                  <a:gs pos="100000">
                    <a:srgbClr val="C3954D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2" name="Google Shape;572;p68"/>
            <p:cNvSpPr/>
            <p:nvPr/>
          </p:nvSpPr>
          <p:spPr>
            <a:xfrm flipH="1">
              <a:off x="5602620" y="360"/>
              <a:ext cx="6589500" cy="6589500"/>
            </a:xfrm>
            <a:prstGeom prst="rect">
              <a:avLst/>
            </a:prstGeom>
            <a:gradFill>
              <a:gsLst>
                <a:gs pos="0">
                  <a:srgbClr val="B1513B">
                    <a:alpha val="0"/>
                  </a:srgbClr>
                </a:gs>
                <a:gs pos="40000">
                  <a:srgbClr val="B1513B">
                    <a:alpha val="0"/>
                  </a:srgbClr>
                </a:gs>
                <a:gs pos="100000">
                  <a:srgbClr val="B1513B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3" name="Google Shape;573;p68"/>
          <p:cNvSpPr/>
          <p:nvPr/>
        </p:nvSpPr>
        <p:spPr>
          <a:xfrm>
            <a:off x="0" y="0"/>
            <a:ext cx="9143700" cy="5143200"/>
          </a:xfrm>
          <a:prstGeom prst="rect">
            <a:avLst/>
          </a:prstGeom>
          <a:solidFill>
            <a:schemeClr val="dk2">
              <a:alpha val="4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 u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68"/>
          <p:cNvSpPr/>
          <p:nvPr/>
        </p:nvSpPr>
        <p:spPr>
          <a:xfrm>
            <a:off x="0" y="0"/>
            <a:ext cx="9143700" cy="514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 u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5" name="Google Shape;575;p68"/>
          <p:cNvGrpSpPr/>
          <p:nvPr/>
        </p:nvGrpSpPr>
        <p:grpSpPr>
          <a:xfrm>
            <a:off x="0" y="0"/>
            <a:ext cx="9144090" cy="5146200"/>
            <a:chOff x="0" y="0"/>
            <a:chExt cx="12192120" cy="6861600"/>
          </a:xfrm>
        </p:grpSpPr>
        <p:sp>
          <p:nvSpPr>
            <p:cNvPr id="576" name="Google Shape;576;p68"/>
            <p:cNvSpPr/>
            <p:nvPr/>
          </p:nvSpPr>
          <p:spPr>
            <a:xfrm rot="-5400000">
              <a:off x="0" y="1640400"/>
              <a:ext cx="5217600" cy="5217600"/>
            </a:xfrm>
            <a:prstGeom prst="rect">
              <a:avLst/>
            </a:prstGeom>
            <a:gradFill>
              <a:gsLst>
                <a:gs pos="0">
                  <a:srgbClr val="B1513B">
                    <a:alpha val="0"/>
                  </a:srgbClr>
                </a:gs>
                <a:gs pos="40000">
                  <a:srgbClr val="B1513B">
                    <a:alpha val="0"/>
                  </a:srgbClr>
                </a:gs>
                <a:gs pos="100000">
                  <a:srgbClr val="B1513B">
                    <a:alpha val="6000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68"/>
            <p:cNvSpPr/>
            <p:nvPr/>
          </p:nvSpPr>
          <p:spPr>
            <a:xfrm>
              <a:off x="6384600" y="0"/>
              <a:ext cx="4319700" cy="4319700"/>
            </a:xfrm>
            <a:prstGeom prst="ellipse">
              <a:avLst/>
            </a:prstGeom>
            <a:solidFill>
              <a:schemeClr val="accent3">
                <a:alpha val="949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68"/>
            <p:cNvSpPr/>
            <p:nvPr/>
          </p:nvSpPr>
          <p:spPr>
            <a:xfrm>
              <a:off x="6118920" y="1230120"/>
              <a:ext cx="5506500" cy="55065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79" name="Google Shape;579;p68"/>
            <p:cNvGrpSpPr/>
            <p:nvPr/>
          </p:nvGrpSpPr>
          <p:grpSpPr>
            <a:xfrm>
              <a:off x="689340" y="0"/>
              <a:ext cx="10800480" cy="6857700"/>
              <a:chOff x="689340" y="0"/>
              <a:chExt cx="10800480" cy="6857700"/>
            </a:xfrm>
          </p:grpSpPr>
          <p:sp>
            <p:nvSpPr>
              <p:cNvPr id="580" name="Google Shape;580;p68"/>
              <p:cNvSpPr/>
              <p:nvPr/>
            </p:nvSpPr>
            <p:spPr>
              <a:xfrm>
                <a:off x="6090120" y="0"/>
                <a:ext cx="5399700" cy="6857700"/>
              </a:xfrm>
              <a:prstGeom prst="rect">
                <a:avLst/>
              </a:prstGeom>
              <a:gradFill>
                <a:gsLst>
                  <a:gs pos="0">
                    <a:srgbClr val="C3954D">
                      <a:alpha val="0"/>
                    </a:srgbClr>
                  </a:gs>
                  <a:gs pos="40000">
                    <a:srgbClr val="C3954D">
                      <a:alpha val="0"/>
                    </a:srgbClr>
                  </a:gs>
                  <a:gs pos="100000">
                    <a:srgbClr val="C3954D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68"/>
              <p:cNvSpPr/>
              <p:nvPr/>
            </p:nvSpPr>
            <p:spPr>
              <a:xfrm flipH="1">
                <a:off x="689340" y="0"/>
                <a:ext cx="5399700" cy="6857700"/>
              </a:xfrm>
              <a:prstGeom prst="rect">
                <a:avLst/>
              </a:prstGeom>
              <a:gradFill>
                <a:gsLst>
                  <a:gs pos="0">
                    <a:srgbClr val="C3954D">
                      <a:alpha val="0"/>
                    </a:srgbClr>
                  </a:gs>
                  <a:gs pos="40000">
                    <a:srgbClr val="C3954D">
                      <a:alpha val="0"/>
                    </a:srgbClr>
                  </a:gs>
                  <a:gs pos="100000">
                    <a:srgbClr val="C3954D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2" name="Google Shape;582;p68"/>
            <p:cNvGrpSpPr/>
            <p:nvPr/>
          </p:nvGrpSpPr>
          <p:grpSpPr>
            <a:xfrm>
              <a:off x="8763060" y="300"/>
              <a:ext cx="3429060" cy="6857400"/>
              <a:chOff x="8763060" y="300"/>
              <a:chExt cx="3429060" cy="6857400"/>
            </a:xfrm>
          </p:grpSpPr>
          <p:sp>
            <p:nvSpPr>
              <p:cNvPr id="583" name="Google Shape;583;p68"/>
              <p:cNvSpPr/>
              <p:nvPr/>
            </p:nvSpPr>
            <p:spPr>
              <a:xfrm rot="5400000">
                <a:off x="8763420" y="3429000"/>
                <a:ext cx="3428700" cy="3428700"/>
              </a:xfrm>
              <a:prstGeom prst="rect">
                <a:avLst/>
              </a:prstGeom>
              <a:gradFill>
                <a:gsLst>
                  <a:gs pos="0">
                    <a:srgbClr val="B1513B">
                      <a:alpha val="0"/>
                    </a:srgbClr>
                  </a:gs>
                  <a:gs pos="40000">
                    <a:srgbClr val="B1513B">
                      <a:alpha val="0"/>
                    </a:srgbClr>
                  </a:gs>
                  <a:gs pos="100000">
                    <a:srgbClr val="B1513B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68"/>
              <p:cNvSpPr/>
              <p:nvPr/>
            </p:nvSpPr>
            <p:spPr>
              <a:xfrm flipH="1" rot="5400000">
                <a:off x="8763060" y="300"/>
                <a:ext cx="3428700" cy="3428700"/>
              </a:xfrm>
              <a:prstGeom prst="rect">
                <a:avLst/>
              </a:prstGeom>
              <a:gradFill>
                <a:gsLst>
                  <a:gs pos="0">
                    <a:srgbClr val="B1513B">
                      <a:alpha val="0"/>
                    </a:srgbClr>
                  </a:gs>
                  <a:gs pos="40000">
                    <a:srgbClr val="B1513B">
                      <a:alpha val="0"/>
                    </a:srgbClr>
                  </a:gs>
                  <a:gs pos="100000">
                    <a:srgbClr val="B1513B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5" name="Google Shape;585;p68"/>
            <p:cNvSpPr/>
            <p:nvPr/>
          </p:nvSpPr>
          <p:spPr>
            <a:xfrm rot="10800000">
              <a:off x="5602620" y="272100"/>
              <a:ext cx="6589500" cy="6589500"/>
            </a:xfrm>
            <a:prstGeom prst="rect">
              <a:avLst/>
            </a:prstGeom>
            <a:gradFill>
              <a:gsLst>
                <a:gs pos="0">
                  <a:srgbClr val="C34D67">
                    <a:alpha val="0"/>
                  </a:srgbClr>
                </a:gs>
                <a:gs pos="40000">
                  <a:srgbClr val="C34D67">
                    <a:alpha val="0"/>
                  </a:srgbClr>
                </a:gs>
                <a:gs pos="100000">
                  <a:srgbClr val="C34D67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6" name="Google Shape;586;p68"/>
          <p:cNvSpPr/>
          <p:nvPr/>
        </p:nvSpPr>
        <p:spPr>
          <a:xfrm flipH="1">
            <a:off x="-20400" y="9450"/>
            <a:ext cx="9143700" cy="5143200"/>
          </a:xfrm>
          <a:prstGeom prst="rect">
            <a:avLst/>
          </a:prstGeom>
          <a:gradFill>
            <a:gsLst>
              <a:gs pos="0">
                <a:srgbClr val="312A1C">
                  <a:alpha val="40000"/>
                </a:srgbClr>
              </a:gs>
              <a:gs pos="100000">
                <a:srgbClr val="312A1C">
                  <a:alpha val="8000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68"/>
          <p:cNvSpPr txBox="1"/>
          <p:nvPr>
            <p:ph idx="4294967295" type="title"/>
          </p:nvPr>
        </p:nvSpPr>
        <p:spPr>
          <a:xfrm>
            <a:off x="6016680" y="204120"/>
            <a:ext cx="2104800" cy="9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Bell MT"/>
              <a:buNone/>
            </a:pPr>
            <a:r>
              <a:rPr b="0" i="0" lang="en-US" sz="4500" u="none" cap="none" strike="noStrike">
                <a:solidFill>
                  <a:schemeClr val="lt1"/>
                </a:solidFill>
                <a:latin typeface="Bell MT"/>
                <a:ea typeface="Bell MT"/>
                <a:cs typeface="Bell MT"/>
                <a:sym typeface="Bell MT"/>
              </a:rPr>
              <a:t>L.C.C.’s</a:t>
            </a:r>
            <a:endParaRPr b="0" i="0" sz="4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outdoor, mountain, building, city&#10;&#10;Description automatically generated" id="588" name="Google Shape;588;p68"/>
          <p:cNvPicPr preferRelativeResize="0"/>
          <p:nvPr/>
        </p:nvPicPr>
        <p:blipFill rotWithShape="1">
          <a:blip r:embed="rId3">
            <a:alphaModFix/>
          </a:blip>
          <a:srcRect b="17227" l="0" r="0" t="17220"/>
          <a:stretch/>
        </p:blipFill>
        <p:spPr>
          <a:xfrm>
            <a:off x="405000" y="530820"/>
            <a:ext cx="4537080" cy="4074570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68"/>
          <p:cNvSpPr txBox="1"/>
          <p:nvPr>
            <p:ph idx="4294967295" type="body"/>
          </p:nvPr>
        </p:nvSpPr>
        <p:spPr>
          <a:xfrm>
            <a:off x="5089500" y="858060"/>
            <a:ext cx="3943200" cy="40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F00"/>
              </a:buClr>
              <a:buSzPct val="100000"/>
              <a:buFont typeface="Avenir"/>
              <a:buNone/>
            </a:pPr>
            <a:r>
              <a:rPr b="0" i="0" lang="en-US" sz="1800" u="sng" cap="none" strike="noStrike">
                <a:latin typeface="Avenir"/>
                <a:ea typeface="Avenir"/>
                <a:cs typeface="Avenir"/>
                <a:sym typeface="Avenir"/>
              </a:rPr>
              <a:t>Follow the Committees and Sponsored Bills of Your</a:t>
            </a:r>
            <a:r>
              <a:rPr b="0" i="0" lang="en-US" sz="1800" u="none" cap="none" strike="noStrike">
                <a:latin typeface="Avenir"/>
                <a:ea typeface="Avenir"/>
                <a:cs typeface="Avenir"/>
                <a:sym typeface="Avenir"/>
              </a:rPr>
              <a:t>: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05727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b="0" i="0" lang="en-US" sz="1800" u="none" cap="none" strike="noStrike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b="0" i="0" lang="en-US" sz="1700" u="none" cap="none" strike="noStrike">
                <a:latin typeface="Avenir"/>
                <a:ea typeface="Avenir"/>
                <a:cs typeface="Avenir"/>
                <a:sym typeface="Avenir"/>
              </a:rPr>
              <a:t>House Representative</a:t>
            </a:r>
            <a:endParaRPr b="0" i="0" sz="1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99853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b="0" i="0" lang="en-US" sz="1700" u="none" cap="none" strike="noStrike">
                <a:latin typeface="Avenir"/>
                <a:ea typeface="Avenir"/>
                <a:cs typeface="Avenir"/>
                <a:sym typeface="Avenir"/>
              </a:rPr>
              <a:t> Senator</a:t>
            </a:r>
            <a:endParaRPr b="0" i="0" sz="1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99853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b="0" i="0" lang="en-US" sz="1700" u="none" cap="none" strike="noStrike">
                <a:latin typeface="Avenir"/>
                <a:ea typeface="Avenir"/>
                <a:cs typeface="Avenir"/>
                <a:sym typeface="Avenir"/>
              </a:rPr>
              <a:t> County Commission (training later)</a:t>
            </a:r>
            <a:endParaRPr b="0" i="0" sz="1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b="0" i="0" sz="1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FFBF00"/>
              </a:buClr>
              <a:buSzPct val="100000"/>
              <a:buFont typeface="Avenir"/>
              <a:buNone/>
            </a:pPr>
            <a:r>
              <a:rPr b="0" i="0" lang="en-US" sz="1800" u="sng" cap="none" strike="noStrike">
                <a:latin typeface="Avenir"/>
                <a:ea typeface="Avenir"/>
                <a:cs typeface="Avenir"/>
                <a:sym typeface="Avenir"/>
              </a:rPr>
              <a:t>You’ll Need: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60032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b="0" i="0" lang="en-US" sz="1400" u="none" cap="none" strike="noStrike">
                <a:latin typeface="Avenir"/>
                <a:ea typeface="Avenir"/>
                <a:cs typeface="Avenir"/>
                <a:sym typeface="Avenir"/>
              </a:rPr>
              <a:t>A Lead (Your House Chair, HVC, or HEO)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60032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b="0" i="0" lang="en-US" sz="1400" u="none" cap="none" strike="noStrike">
                <a:latin typeface="Avenir"/>
                <a:ea typeface="Avenir"/>
                <a:cs typeface="Avenir"/>
                <a:sym typeface="Avenir"/>
              </a:rPr>
              <a:t>A communication thread with your LCC and your rep. or sen.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60032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00000"/>
              <a:buFont typeface="Arial"/>
              <a:buChar char="●"/>
            </a:pPr>
            <a:r>
              <a:rPr b="0" i="0" lang="en-US" sz="1400" u="none" cap="none" strike="noStrike">
                <a:latin typeface="Avenir"/>
                <a:ea typeface="Avenir"/>
                <a:cs typeface="Avenir"/>
                <a:sym typeface="Avenir"/>
              </a:rPr>
              <a:t>A device, some time, potential travel, willingness to learn, and an appreciation for representative government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68"/>
          <p:cNvSpPr txBox="1"/>
          <p:nvPr/>
        </p:nvSpPr>
        <p:spPr>
          <a:xfrm>
            <a:off x="514350" y="141480"/>
            <a:ext cx="4286400" cy="8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100" u="none" strike="noStrike">
                <a:solidFill>
                  <a:srgbClr val="FFBF00"/>
                </a:solidFill>
                <a:latin typeface="Bell MT"/>
                <a:ea typeface="Bell MT"/>
                <a:cs typeface="Bell MT"/>
                <a:sym typeface="Bell MT"/>
              </a:rPr>
              <a:t>Legislative Collaboration Committees</a:t>
            </a:r>
            <a:endParaRPr b="0" sz="2100" u="none" strike="noStrike">
              <a:solidFill>
                <a:srgbClr val="FFB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1" name="Google Shape;591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9000" y="595350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69"/>
          <p:cNvSpPr txBox="1"/>
          <p:nvPr>
            <p:ph type="title"/>
          </p:nvPr>
        </p:nvSpPr>
        <p:spPr>
          <a:xfrm>
            <a:off x="405000" y="405000"/>
            <a:ext cx="8325600" cy="13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Bell MT"/>
              <a:buNone/>
            </a:pPr>
            <a:r>
              <a:rPr b="0" lang="en-US" sz="4500" u="none" strike="noStrike">
                <a:solidFill>
                  <a:schemeClr val="lt1"/>
                </a:solidFill>
                <a:latin typeface="Bell MT"/>
                <a:ea typeface="Bell MT"/>
                <a:cs typeface="Bell MT"/>
                <a:sym typeface="Bell MT"/>
              </a:rPr>
              <a:t>LCC Rules:</a:t>
            </a:r>
            <a:endParaRPr b="0" sz="45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69"/>
          <p:cNvSpPr txBox="1"/>
          <p:nvPr/>
        </p:nvSpPr>
        <p:spPr>
          <a:xfrm>
            <a:off x="277290" y="1168020"/>
            <a:ext cx="8638200" cy="30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-158750" lvl="0" marL="1651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Noto Sans Symbols"/>
              <a:buAutoNum type="alphaUcParenR"/>
            </a:pPr>
            <a:r>
              <a:rPr b="0" lang="en-US" sz="21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Not a soapbox</a:t>
            </a:r>
            <a:endParaRPr b="0" sz="2100" u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1651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Noto Sans Symbols"/>
              <a:buAutoNum type="alphaUcParenR"/>
            </a:pPr>
            <a:r>
              <a:rPr b="0" lang="en-US" sz="21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You will lose… move on…try again</a:t>
            </a:r>
            <a:endParaRPr b="0" sz="2100" u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1651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Noto Sans Symbols"/>
              <a:buAutoNum type="alphaUcParenR"/>
            </a:pPr>
            <a:r>
              <a:rPr b="0" lang="en-US" sz="21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Ask specific questions</a:t>
            </a:r>
            <a:endParaRPr b="0" sz="2100" u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1651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Noto Sans Symbols"/>
              <a:buAutoNum type="alphaUcParenR"/>
            </a:pPr>
            <a:r>
              <a:rPr b="0" lang="en-US" sz="21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Bring specifics solutions (line by line)</a:t>
            </a:r>
            <a:endParaRPr b="0" sz="2100" u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1651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Noto Sans Symbols"/>
              <a:buAutoNum type="alphaUcParenR"/>
            </a:pPr>
            <a:r>
              <a:rPr b="0" lang="en-US" sz="21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Stick to principles/Connect to the platform</a:t>
            </a:r>
            <a:endParaRPr b="0" sz="2100" u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1651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Noto Sans Symbols"/>
              <a:buAutoNum type="alphaUcParenR"/>
            </a:pPr>
            <a:r>
              <a:rPr b="0" lang="en-US" sz="21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Do not harangue</a:t>
            </a:r>
            <a:endParaRPr b="0" sz="2100" u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1651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Noto Sans Symbols"/>
              <a:buAutoNum type="alphaUcParenR"/>
            </a:pPr>
            <a:r>
              <a:rPr b="0" lang="en-US" sz="21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Pre-browse their committee bills and sponsored bills</a:t>
            </a:r>
            <a:endParaRPr b="0" sz="2100" u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1651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Noto Sans Symbols"/>
              <a:buAutoNum type="alphaUcParenR"/>
            </a:pPr>
            <a:r>
              <a:rPr b="0" lang="en-US" sz="21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Removal: You can be removed</a:t>
            </a:r>
            <a:endParaRPr b="0" sz="2100" u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1651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Noto Sans Symbols"/>
              <a:buAutoNum type="alphaUcParenR"/>
            </a:pPr>
            <a:r>
              <a:rPr b="0" lang="en-US" sz="21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Remember they’re human: It’s rough. You’ll have more compassion.     You are on the same team. </a:t>
            </a:r>
            <a:endParaRPr b="0" sz="2100" u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69"/>
          <p:cNvSpPr txBox="1"/>
          <p:nvPr/>
        </p:nvSpPr>
        <p:spPr>
          <a:xfrm>
            <a:off x="4240350" y="171450"/>
            <a:ext cx="4286400" cy="8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100" u="none" strike="noStrike">
                <a:solidFill>
                  <a:srgbClr val="FFBF00"/>
                </a:solidFill>
                <a:latin typeface="Bell MT"/>
                <a:ea typeface="Bell MT"/>
                <a:cs typeface="Bell MT"/>
                <a:sym typeface="Bell MT"/>
              </a:rPr>
              <a:t>Legislative Collaboration Committees</a:t>
            </a:r>
            <a:endParaRPr b="0" sz="2100" u="none" strike="noStrike">
              <a:solidFill>
                <a:srgbClr val="FFB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9" name="Google Shape;599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9300" y="534330"/>
            <a:ext cx="864270" cy="864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70"/>
          <p:cNvGrpSpPr/>
          <p:nvPr/>
        </p:nvGrpSpPr>
        <p:grpSpPr>
          <a:xfrm>
            <a:off x="0" y="0"/>
            <a:ext cx="9144090" cy="5146200"/>
            <a:chOff x="0" y="0"/>
            <a:chExt cx="12192120" cy="6861600"/>
          </a:xfrm>
        </p:grpSpPr>
        <p:sp>
          <p:nvSpPr>
            <p:cNvPr id="605" name="Google Shape;605;p70"/>
            <p:cNvSpPr/>
            <p:nvPr/>
          </p:nvSpPr>
          <p:spPr>
            <a:xfrm rot="-5400000">
              <a:off x="0" y="1640400"/>
              <a:ext cx="5217600" cy="5217600"/>
            </a:xfrm>
            <a:prstGeom prst="rect">
              <a:avLst/>
            </a:prstGeom>
            <a:gradFill>
              <a:gsLst>
                <a:gs pos="0">
                  <a:srgbClr val="B1513B">
                    <a:alpha val="0"/>
                  </a:srgbClr>
                </a:gs>
                <a:gs pos="40000">
                  <a:srgbClr val="B1513B">
                    <a:alpha val="0"/>
                  </a:srgbClr>
                </a:gs>
                <a:gs pos="100000">
                  <a:srgbClr val="B1513B">
                    <a:alpha val="6000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70"/>
            <p:cNvSpPr/>
            <p:nvPr/>
          </p:nvSpPr>
          <p:spPr>
            <a:xfrm>
              <a:off x="6384600" y="0"/>
              <a:ext cx="4319700" cy="4319700"/>
            </a:xfrm>
            <a:prstGeom prst="ellipse">
              <a:avLst/>
            </a:prstGeom>
            <a:solidFill>
              <a:schemeClr val="accent3">
                <a:alpha val="949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70"/>
            <p:cNvSpPr/>
            <p:nvPr/>
          </p:nvSpPr>
          <p:spPr>
            <a:xfrm>
              <a:off x="6118920" y="1230120"/>
              <a:ext cx="5506500" cy="55065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8" name="Google Shape;608;p70"/>
            <p:cNvGrpSpPr/>
            <p:nvPr/>
          </p:nvGrpSpPr>
          <p:grpSpPr>
            <a:xfrm>
              <a:off x="689340" y="0"/>
              <a:ext cx="10800480" cy="6857700"/>
              <a:chOff x="689340" y="0"/>
              <a:chExt cx="10800480" cy="6857700"/>
            </a:xfrm>
          </p:grpSpPr>
          <p:sp>
            <p:nvSpPr>
              <p:cNvPr id="609" name="Google Shape;609;p70"/>
              <p:cNvSpPr/>
              <p:nvPr/>
            </p:nvSpPr>
            <p:spPr>
              <a:xfrm>
                <a:off x="6090120" y="0"/>
                <a:ext cx="5399700" cy="6857700"/>
              </a:xfrm>
              <a:prstGeom prst="rect">
                <a:avLst/>
              </a:prstGeom>
              <a:gradFill>
                <a:gsLst>
                  <a:gs pos="0">
                    <a:srgbClr val="C3954D">
                      <a:alpha val="0"/>
                    </a:srgbClr>
                  </a:gs>
                  <a:gs pos="40000">
                    <a:srgbClr val="C3954D">
                      <a:alpha val="0"/>
                    </a:srgbClr>
                  </a:gs>
                  <a:gs pos="100000">
                    <a:srgbClr val="C3954D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70"/>
              <p:cNvSpPr/>
              <p:nvPr/>
            </p:nvSpPr>
            <p:spPr>
              <a:xfrm flipH="1">
                <a:off x="689340" y="0"/>
                <a:ext cx="5399700" cy="6857700"/>
              </a:xfrm>
              <a:prstGeom prst="rect">
                <a:avLst/>
              </a:prstGeom>
              <a:gradFill>
                <a:gsLst>
                  <a:gs pos="0">
                    <a:srgbClr val="C3954D">
                      <a:alpha val="0"/>
                    </a:srgbClr>
                  </a:gs>
                  <a:gs pos="40000">
                    <a:srgbClr val="C3954D">
                      <a:alpha val="0"/>
                    </a:srgbClr>
                  </a:gs>
                  <a:gs pos="100000">
                    <a:srgbClr val="C3954D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1" name="Google Shape;611;p70"/>
            <p:cNvGrpSpPr/>
            <p:nvPr/>
          </p:nvGrpSpPr>
          <p:grpSpPr>
            <a:xfrm>
              <a:off x="8763060" y="300"/>
              <a:ext cx="3429060" cy="6857400"/>
              <a:chOff x="8763060" y="300"/>
              <a:chExt cx="3429060" cy="6857400"/>
            </a:xfrm>
          </p:grpSpPr>
          <p:sp>
            <p:nvSpPr>
              <p:cNvPr id="612" name="Google Shape;612;p70"/>
              <p:cNvSpPr/>
              <p:nvPr/>
            </p:nvSpPr>
            <p:spPr>
              <a:xfrm rot="5400000">
                <a:off x="8763420" y="3429000"/>
                <a:ext cx="3428700" cy="3428700"/>
              </a:xfrm>
              <a:prstGeom prst="rect">
                <a:avLst/>
              </a:prstGeom>
              <a:gradFill>
                <a:gsLst>
                  <a:gs pos="0">
                    <a:srgbClr val="B1513B">
                      <a:alpha val="0"/>
                    </a:srgbClr>
                  </a:gs>
                  <a:gs pos="40000">
                    <a:srgbClr val="B1513B">
                      <a:alpha val="0"/>
                    </a:srgbClr>
                  </a:gs>
                  <a:gs pos="100000">
                    <a:srgbClr val="B1513B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70"/>
              <p:cNvSpPr/>
              <p:nvPr/>
            </p:nvSpPr>
            <p:spPr>
              <a:xfrm flipH="1" rot="5400000">
                <a:off x="8763060" y="300"/>
                <a:ext cx="3428700" cy="3428700"/>
              </a:xfrm>
              <a:prstGeom prst="rect">
                <a:avLst/>
              </a:prstGeom>
              <a:gradFill>
                <a:gsLst>
                  <a:gs pos="0">
                    <a:srgbClr val="B1513B">
                      <a:alpha val="0"/>
                    </a:srgbClr>
                  </a:gs>
                  <a:gs pos="40000">
                    <a:srgbClr val="B1513B">
                      <a:alpha val="0"/>
                    </a:srgbClr>
                  </a:gs>
                  <a:gs pos="100000">
                    <a:srgbClr val="B1513B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14" name="Google Shape;614;p70"/>
            <p:cNvSpPr/>
            <p:nvPr/>
          </p:nvSpPr>
          <p:spPr>
            <a:xfrm rot="10800000">
              <a:off x="5602620" y="272100"/>
              <a:ext cx="6589500" cy="6589500"/>
            </a:xfrm>
            <a:prstGeom prst="rect">
              <a:avLst/>
            </a:prstGeom>
            <a:gradFill>
              <a:gsLst>
                <a:gs pos="0">
                  <a:srgbClr val="C34D67">
                    <a:alpha val="0"/>
                  </a:srgbClr>
                </a:gs>
                <a:gs pos="40000">
                  <a:srgbClr val="C34D67">
                    <a:alpha val="0"/>
                  </a:srgbClr>
                </a:gs>
                <a:gs pos="100000">
                  <a:srgbClr val="C34D67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5" name="Google Shape;615;p70"/>
          <p:cNvSpPr/>
          <p:nvPr/>
        </p:nvSpPr>
        <p:spPr>
          <a:xfrm>
            <a:off x="0" y="0"/>
            <a:ext cx="9143700" cy="5143200"/>
          </a:xfrm>
          <a:prstGeom prst="rect">
            <a:avLst/>
          </a:prstGeom>
          <a:solidFill>
            <a:schemeClr val="dk2">
              <a:alpha val="4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 u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building, outdoor, government building, old&#10;&#10;Description automatically generated" id="616" name="Google Shape;616;p70"/>
          <p:cNvPicPr preferRelativeResize="0"/>
          <p:nvPr/>
        </p:nvPicPr>
        <p:blipFill rotWithShape="1">
          <a:blip r:embed="rId3">
            <a:alphaModFix/>
          </a:blip>
          <a:srcRect b="0" l="0" r="0" t="9"/>
          <a:stretch/>
        </p:blipFill>
        <p:spPr>
          <a:xfrm>
            <a:off x="-540" y="0"/>
            <a:ext cx="9144360" cy="51432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7" name="Google Shape;617;p70"/>
          <p:cNvGrpSpPr/>
          <p:nvPr/>
        </p:nvGrpSpPr>
        <p:grpSpPr>
          <a:xfrm>
            <a:off x="0" y="-45"/>
            <a:ext cx="7339320" cy="5143590"/>
            <a:chOff x="0" y="-60"/>
            <a:chExt cx="9785760" cy="6858120"/>
          </a:xfrm>
        </p:grpSpPr>
        <p:grpSp>
          <p:nvGrpSpPr>
            <p:cNvPr id="618" name="Google Shape;618;p70"/>
            <p:cNvGrpSpPr/>
            <p:nvPr/>
          </p:nvGrpSpPr>
          <p:grpSpPr>
            <a:xfrm>
              <a:off x="0" y="-60"/>
              <a:ext cx="9767760" cy="6858120"/>
              <a:chOff x="0" y="-60"/>
              <a:chExt cx="9767760" cy="6858120"/>
            </a:xfrm>
          </p:grpSpPr>
          <p:sp>
            <p:nvSpPr>
              <p:cNvPr id="619" name="Google Shape;619;p70"/>
              <p:cNvSpPr/>
              <p:nvPr/>
            </p:nvSpPr>
            <p:spPr>
              <a:xfrm flipH="1" rot="10800000">
                <a:off x="0" y="-60"/>
                <a:ext cx="9767400" cy="3428700"/>
              </a:xfrm>
              <a:prstGeom prst="rect">
                <a:avLst/>
              </a:prstGeom>
              <a:gradFill>
                <a:gsLst>
                  <a:gs pos="0">
                    <a:srgbClr val="000000">
                      <a:alpha val="0"/>
                    </a:srgbClr>
                  </a:gs>
                  <a:gs pos="37000">
                    <a:srgbClr val="000000">
                      <a:alpha val="0"/>
                    </a:srgbClr>
                  </a:gs>
                  <a:gs pos="68000">
                    <a:srgbClr val="000000">
                      <a:alpha val="60000"/>
                    </a:srgbClr>
                  </a:gs>
                  <a:gs pos="100000">
                    <a:srgbClr val="000000">
                      <a:alpha val="8000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70"/>
              <p:cNvSpPr/>
              <p:nvPr/>
            </p:nvSpPr>
            <p:spPr>
              <a:xfrm>
                <a:off x="360" y="3429360"/>
                <a:ext cx="9767400" cy="3428700"/>
              </a:xfrm>
              <a:prstGeom prst="rect">
                <a:avLst/>
              </a:prstGeom>
              <a:gradFill>
                <a:gsLst>
                  <a:gs pos="0">
                    <a:srgbClr val="000000">
                      <a:alpha val="0"/>
                    </a:srgbClr>
                  </a:gs>
                  <a:gs pos="37000">
                    <a:srgbClr val="000000">
                      <a:alpha val="0"/>
                    </a:srgbClr>
                  </a:gs>
                  <a:gs pos="68000">
                    <a:srgbClr val="000000">
                      <a:alpha val="60000"/>
                    </a:srgbClr>
                  </a:gs>
                  <a:gs pos="100000">
                    <a:srgbClr val="000000">
                      <a:alpha val="8000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1" name="Google Shape;621;p70"/>
            <p:cNvGrpSpPr/>
            <p:nvPr/>
          </p:nvGrpSpPr>
          <p:grpSpPr>
            <a:xfrm>
              <a:off x="0" y="-60"/>
              <a:ext cx="9785760" cy="6858120"/>
              <a:chOff x="0" y="-60"/>
              <a:chExt cx="9785760" cy="6858120"/>
            </a:xfrm>
          </p:grpSpPr>
          <p:sp>
            <p:nvSpPr>
              <p:cNvPr id="622" name="Google Shape;622;p70"/>
              <p:cNvSpPr/>
              <p:nvPr/>
            </p:nvSpPr>
            <p:spPr>
              <a:xfrm flipH="1" rot="10800000">
                <a:off x="0" y="-60"/>
                <a:ext cx="9785400" cy="3428700"/>
              </a:xfrm>
              <a:prstGeom prst="rect">
                <a:avLst/>
              </a:prstGeom>
              <a:gradFill>
                <a:gsLst>
                  <a:gs pos="0">
                    <a:srgbClr val="C34D67">
                      <a:alpha val="0"/>
                    </a:srgbClr>
                  </a:gs>
                  <a:gs pos="37000">
                    <a:srgbClr val="C34D67">
                      <a:alpha val="0"/>
                    </a:srgbClr>
                  </a:gs>
                  <a:gs pos="100000">
                    <a:srgbClr val="C34D67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70"/>
              <p:cNvSpPr/>
              <p:nvPr/>
            </p:nvSpPr>
            <p:spPr>
              <a:xfrm>
                <a:off x="360" y="3429360"/>
                <a:ext cx="9785400" cy="3428700"/>
              </a:xfrm>
              <a:prstGeom prst="rect">
                <a:avLst/>
              </a:prstGeom>
              <a:gradFill>
                <a:gsLst>
                  <a:gs pos="0">
                    <a:srgbClr val="C34D67">
                      <a:alpha val="0"/>
                    </a:srgbClr>
                  </a:gs>
                  <a:gs pos="37000">
                    <a:srgbClr val="C34D67">
                      <a:alpha val="0"/>
                    </a:srgbClr>
                  </a:gs>
                  <a:gs pos="100000">
                    <a:srgbClr val="C34D67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4" name="Google Shape;624;p70"/>
            <p:cNvGrpSpPr/>
            <p:nvPr/>
          </p:nvGrpSpPr>
          <p:grpSpPr>
            <a:xfrm>
              <a:off x="0" y="300"/>
              <a:ext cx="9768480" cy="6857400"/>
              <a:chOff x="0" y="300"/>
              <a:chExt cx="9768480" cy="6857400"/>
            </a:xfrm>
          </p:grpSpPr>
          <p:sp>
            <p:nvSpPr>
              <p:cNvPr id="625" name="Google Shape;625;p70"/>
              <p:cNvSpPr/>
              <p:nvPr/>
            </p:nvSpPr>
            <p:spPr>
              <a:xfrm flipH="1" rot="10800000">
                <a:off x="1080" y="300"/>
                <a:ext cx="9767400" cy="3428700"/>
              </a:xfrm>
              <a:prstGeom prst="rect">
                <a:avLst/>
              </a:prstGeom>
              <a:gradFill>
                <a:gsLst>
                  <a:gs pos="0">
                    <a:srgbClr val="B1513B">
                      <a:alpha val="0"/>
                    </a:srgbClr>
                  </a:gs>
                  <a:gs pos="40000">
                    <a:srgbClr val="B1513B">
                      <a:alpha val="0"/>
                    </a:srgbClr>
                  </a:gs>
                  <a:gs pos="100000">
                    <a:srgbClr val="B1513B">
                      <a:alpha val="4000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70"/>
              <p:cNvSpPr/>
              <p:nvPr/>
            </p:nvSpPr>
            <p:spPr>
              <a:xfrm>
                <a:off x="0" y="3429000"/>
                <a:ext cx="9767400" cy="3428700"/>
              </a:xfrm>
              <a:prstGeom prst="rect">
                <a:avLst/>
              </a:prstGeom>
              <a:gradFill>
                <a:gsLst>
                  <a:gs pos="0">
                    <a:srgbClr val="B1513B">
                      <a:alpha val="0"/>
                    </a:srgbClr>
                  </a:gs>
                  <a:gs pos="40000">
                    <a:srgbClr val="B1513B">
                      <a:alpha val="0"/>
                    </a:srgbClr>
                  </a:gs>
                  <a:gs pos="100000">
                    <a:srgbClr val="B1513B">
                      <a:alpha val="4000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1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27" name="Google Shape;627;p70"/>
            <p:cNvSpPr/>
            <p:nvPr/>
          </p:nvSpPr>
          <p:spPr>
            <a:xfrm rot="-5400000">
              <a:off x="1241700" y="-696300"/>
              <a:ext cx="6312600" cy="8796000"/>
            </a:xfrm>
            <a:prstGeom prst="rect">
              <a:avLst/>
            </a:prstGeom>
            <a:gradFill>
              <a:gsLst>
                <a:gs pos="0">
                  <a:srgbClr val="B1513B">
                    <a:alpha val="0"/>
                  </a:srgbClr>
                </a:gs>
                <a:gs pos="40000">
                  <a:srgbClr val="B1513B">
                    <a:alpha val="0"/>
                  </a:srgbClr>
                </a:gs>
                <a:gs pos="100000">
                  <a:srgbClr val="B1513B">
                    <a:alpha val="6000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8" name="Google Shape;628;p70"/>
          <p:cNvSpPr txBox="1"/>
          <p:nvPr>
            <p:ph type="title"/>
          </p:nvPr>
        </p:nvSpPr>
        <p:spPr>
          <a:xfrm>
            <a:off x="216270" y="0"/>
            <a:ext cx="4755900" cy="4466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Bell MT"/>
              <a:buNone/>
            </a:pPr>
            <a:r>
              <a:rPr b="0" lang="en-US" sz="2500" u="none" strike="noStrike">
                <a:solidFill>
                  <a:srgbClr val="FFFFFF"/>
                </a:solidFill>
                <a:latin typeface="Bell MT"/>
                <a:ea typeface="Bell MT"/>
                <a:cs typeface="Bell MT"/>
                <a:sym typeface="Bell MT"/>
              </a:rPr>
              <a:t>January 21st – March 7th, 2025</a:t>
            </a:r>
            <a:br>
              <a:rPr lang="en-US" sz="2900"/>
            </a:br>
            <a:r>
              <a:rPr b="0" lang="en-US" sz="2600" u="none" strike="noStrike">
                <a:solidFill>
                  <a:srgbClr val="FFFFFF"/>
                </a:solidFill>
                <a:latin typeface="Bell MT"/>
                <a:ea typeface="Bell MT"/>
                <a:cs typeface="Bell MT"/>
                <a:sym typeface="Bell MT"/>
              </a:rPr>
              <a:t>(seven weeks/45 days, </a:t>
            </a:r>
            <a:endParaRPr b="0" sz="26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Bell MT"/>
              <a:buNone/>
            </a:pPr>
            <a:r>
              <a:rPr b="0" lang="en-US" sz="2600" u="none" strike="noStrike">
                <a:solidFill>
                  <a:srgbClr val="FFFFFF"/>
                </a:solidFill>
                <a:latin typeface="Bell MT"/>
                <a:ea typeface="Bell MT"/>
                <a:cs typeface="Bell MT"/>
                <a:sym typeface="Bell MT"/>
              </a:rPr>
              <a:t>minus fed. holidays)</a:t>
            </a:r>
            <a:br>
              <a:rPr lang="en-US" sz="3100"/>
            </a:br>
            <a:endParaRPr b="0" sz="26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t/>
            </a:r>
            <a:endParaRPr b="0" sz="31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t/>
            </a:r>
            <a:endParaRPr b="0" sz="31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t/>
            </a:r>
            <a:endParaRPr b="0" sz="31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br>
              <a:rPr lang="en-US" sz="3100"/>
            </a:br>
            <a:r>
              <a:rPr b="0" lang="en-US" sz="3100" u="none" strike="noStrike">
                <a:solidFill>
                  <a:srgbClr val="FFFFFF"/>
                </a:solidFill>
                <a:latin typeface="Bell MT"/>
                <a:ea typeface="Bell MT"/>
                <a:cs typeface="Bell MT"/>
                <a:sym typeface="Bell MT"/>
              </a:rPr>
              <a:t>EVERY Person and every </a:t>
            </a:r>
            <a:r>
              <a:rPr b="0" lang="en-US" sz="3100" u="none" strike="noStrike">
                <a:solidFill>
                  <a:srgbClr val="FFBF00"/>
                </a:solidFill>
                <a:latin typeface="Bell MT"/>
                <a:ea typeface="Bell MT"/>
                <a:cs typeface="Bell MT"/>
                <a:sym typeface="Bell MT"/>
              </a:rPr>
              <a:t>L.C.C.</a:t>
            </a:r>
            <a:r>
              <a:rPr b="0" lang="en-US" sz="3100" u="none" strike="noStrike">
                <a:solidFill>
                  <a:srgbClr val="FFFFFF"/>
                </a:solidFill>
                <a:latin typeface="Bell MT"/>
                <a:ea typeface="Bell MT"/>
                <a:cs typeface="Bell MT"/>
                <a:sym typeface="Bell MT"/>
              </a:rPr>
              <a:t> can make a difference!</a:t>
            </a:r>
            <a:endParaRPr b="0" sz="31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70"/>
          <p:cNvSpPr txBox="1"/>
          <p:nvPr/>
        </p:nvSpPr>
        <p:spPr>
          <a:xfrm>
            <a:off x="4629150" y="141480"/>
            <a:ext cx="4286400" cy="8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100" u="none" strike="noStrike">
                <a:solidFill>
                  <a:srgbClr val="FFBF00"/>
                </a:solidFill>
                <a:latin typeface="Bell MT"/>
                <a:ea typeface="Bell MT"/>
                <a:cs typeface="Bell MT"/>
                <a:sym typeface="Bell MT"/>
              </a:rPr>
              <a:t>Legislative Collaboration Committees</a:t>
            </a:r>
            <a:endParaRPr b="0" sz="2100" u="none" strike="noStrike">
              <a:solidFill>
                <a:srgbClr val="FFB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0" name="Google Shape;630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43650" y="514350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5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71"/>
          <p:cNvSpPr txBox="1"/>
          <p:nvPr>
            <p:ph type="title"/>
          </p:nvPr>
        </p:nvSpPr>
        <p:spPr>
          <a:xfrm>
            <a:off x="171450" y="358020"/>
            <a:ext cx="8744100" cy="43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Bell MT"/>
              <a:buNone/>
            </a:pPr>
            <a:r>
              <a:rPr b="0" lang="en-US" sz="4600" u="none" strike="noStrike">
                <a:latin typeface="Bell MT"/>
                <a:ea typeface="Bell MT"/>
                <a:cs typeface="Bell MT"/>
                <a:sym typeface="Bell MT"/>
              </a:rPr>
              <a:t>How to “Win” All the Time:</a:t>
            </a:r>
            <a:br>
              <a:rPr lang="en-US" sz="4600"/>
            </a:br>
            <a:r>
              <a:rPr b="0" lang="en-US" sz="1100" u="none" strike="noStrike">
                <a:latin typeface="Bell MT"/>
                <a:ea typeface="Bell MT"/>
                <a:cs typeface="Bell MT"/>
                <a:sym typeface="Bell MT"/>
              </a:rPr>
              <a:t> </a:t>
            </a:r>
            <a:r>
              <a:rPr b="0" lang="en-US" sz="1400" u="none" strike="noStrike">
                <a:latin typeface="Bell MT"/>
                <a:ea typeface="Bell MT"/>
                <a:cs typeface="Bell MT"/>
                <a:sym typeface="Bell MT"/>
              </a:rPr>
              <a:t> </a:t>
            </a:r>
            <a:r>
              <a:rPr b="0" lang="en-US" sz="2000" u="none" strike="noStrike">
                <a:latin typeface="Bell MT"/>
                <a:ea typeface="Bell MT"/>
                <a:cs typeface="Bell MT"/>
                <a:sym typeface="Bell MT"/>
              </a:rPr>
              <a:t> </a:t>
            </a:r>
            <a:endParaRPr b="0" sz="20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-156210" lvl="0" marL="165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161"/>
              <a:buFont typeface="Noto Sans Symbols"/>
              <a:buChar char="●"/>
            </a:pPr>
            <a:r>
              <a:rPr b="0" lang="en-US" sz="3100" u="none" strike="noStrike">
                <a:latin typeface="Bell MT"/>
                <a:ea typeface="Bell MT"/>
                <a:cs typeface="Bell MT"/>
                <a:sym typeface="Bell MT"/>
              </a:rPr>
              <a:t>Relationships</a:t>
            </a:r>
            <a:endParaRPr b="0" sz="31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-156210" lvl="0" marL="165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161"/>
              <a:buFont typeface="Noto Sans Symbols"/>
              <a:buChar char="●"/>
            </a:pPr>
            <a:r>
              <a:rPr b="0" lang="en-US" sz="3100" u="none" strike="noStrike">
                <a:latin typeface="Bell MT"/>
                <a:ea typeface="Bell MT"/>
                <a:cs typeface="Bell MT"/>
                <a:sym typeface="Bell MT"/>
              </a:rPr>
              <a:t>Bring Solutions</a:t>
            </a:r>
            <a:endParaRPr b="0" sz="31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-156210" lvl="0" marL="165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161"/>
              <a:buFont typeface="Noto Sans Symbols"/>
              <a:buChar char="●"/>
            </a:pPr>
            <a:r>
              <a:rPr b="0" lang="en-US" sz="3100" u="none" strike="noStrike">
                <a:latin typeface="Bell MT"/>
                <a:ea typeface="Bell MT"/>
                <a:cs typeface="Bell MT"/>
                <a:sym typeface="Bell MT"/>
              </a:rPr>
              <a:t>Be Patient</a:t>
            </a:r>
            <a:endParaRPr b="0" sz="31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-156210" lvl="0" marL="165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161"/>
              <a:buFont typeface="Noto Sans Symbols"/>
              <a:buChar char="●"/>
            </a:pPr>
            <a:r>
              <a:rPr b="0" lang="en-US" sz="3100" u="none" strike="noStrike">
                <a:latin typeface="Bell MT"/>
                <a:ea typeface="Bell MT"/>
                <a:cs typeface="Bell MT"/>
                <a:sym typeface="Bell MT"/>
              </a:rPr>
              <a:t>Know When to Get People There &amp; When to Lay Low</a:t>
            </a:r>
            <a:endParaRPr b="0" sz="31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-156210" lvl="0" marL="165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161"/>
              <a:buFont typeface="Noto Sans Symbols"/>
              <a:buChar char="●"/>
            </a:pPr>
            <a:r>
              <a:rPr b="0" lang="en-US" sz="3100" u="none" strike="noStrike">
                <a:latin typeface="Bell MT"/>
                <a:ea typeface="Bell MT"/>
                <a:cs typeface="Bell MT"/>
                <a:sym typeface="Bell MT"/>
              </a:rPr>
              <a:t>Collaborate</a:t>
            </a:r>
            <a:endParaRPr b="0" sz="31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-156210" lvl="0" marL="165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161"/>
              <a:buFont typeface="Noto Sans Symbols"/>
              <a:buChar char="●"/>
            </a:pPr>
            <a:r>
              <a:rPr b="0" lang="en-US" sz="3100" u="none" strike="noStrike">
                <a:latin typeface="Bell MT"/>
                <a:ea typeface="Bell MT"/>
                <a:cs typeface="Bell MT"/>
                <a:sym typeface="Bell MT"/>
              </a:rPr>
              <a:t>Work Together Sometimes &amp; Against Sometimes, but try to preserve the relationship</a:t>
            </a:r>
            <a:endParaRPr b="0" sz="31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-156210" lvl="0" marL="165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161"/>
              <a:buFont typeface="Noto Sans Symbols"/>
              <a:buChar char="●"/>
            </a:pPr>
            <a:r>
              <a:rPr b="0" lang="en-US" sz="3100" u="none" strike="noStrike">
                <a:latin typeface="Bell MT"/>
                <a:ea typeface="Bell MT"/>
                <a:cs typeface="Bell MT"/>
                <a:sym typeface="Bell MT"/>
              </a:rPr>
              <a:t>Be Prepared with Good Questions: Who Decides? What’s the Data? Compared to What?</a:t>
            </a:r>
            <a:endParaRPr b="0" sz="3100" u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6" name="Google Shape;636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5330" y="342900"/>
            <a:ext cx="1035720" cy="1035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72"/>
          <p:cNvSpPr txBox="1"/>
          <p:nvPr>
            <p:ph type="title"/>
          </p:nvPr>
        </p:nvSpPr>
        <p:spPr>
          <a:xfrm>
            <a:off x="171450" y="342900"/>
            <a:ext cx="8744100" cy="43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Bell MT"/>
              <a:buNone/>
            </a:pPr>
            <a:r>
              <a:rPr b="0" lang="en-US" sz="4800" u="none" strike="noStrike">
                <a:latin typeface="Bell MT"/>
                <a:ea typeface="Bell MT"/>
                <a:cs typeface="Bell MT"/>
                <a:sym typeface="Bell MT"/>
              </a:rPr>
              <a:t>Advice for Legislators:</a:t>
            </a:r>
            <a:br>
              <a:rPr lang="en-US" sz="4800"/>
            </a:br>
            <a:r>
              <a:rPr b="0" lang="en-US" sz="800" u="none" strike="noStrike">
                <a:latin typeface="Bell MT"/>
                <a:ea typeface="Bell MT"/>
                <a:cs typeface="Bell MT"/>
                <a:sym typeface="Bell MT"/>
              </a:rPr>
              <a:t> </a:t>
            </a:r>
            <a:r>
              <a:rPr b="0" lang="en-US" sz="1100" u="none" strike="noStrike">
                <a:latin typeface="Bell MT"/>
                <a:ea typeface="Bell MT"/>
                <a:cs typeface="Bell MT"/>
                <a:sym typeface="Bell MT"/>
              </a:rPr>
              <a:t> </a:t>
            </a:r>
            <a:r>
              <a:rPr b="0" lang="en-US" sz="1500" u="none" strike="noStrike">
                <a:latin typeface="Bell MT"/>
                <a:ea typeface="Bell MT"/>
                <a:cs typeface="Bell MT"/>
                <a:sym typeface="Bell MT"/>
              </a:rPr>
              <a:t> </a:t>
            </a:r>
            <a:endParaRPr b="0" sz="15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-161925" lvl="0" marL="165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4117"/>
              <a:buFont typeface="Noto Sans Symbols"/>
              <a:buChar char="●"/>
            </a:pPr>
            <a:r>
              <a:rPr b="0" lang="en-US" sz="3400" u="none" strike="noStrike">
                <a:latin typeface="Bell MT"/>
                <a:ea typeface="Bell MT"/>
                <a:cs typeface="Bell MT"/>
                <a:sym typeface="Bell MT"/>
              </a:rPr>
              <a:t> Strong and kind are not mutually exclusive.</a:t>
            </a:r>
            <a:endParaRPr b="0" sz="34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-161925" lvl="0" marL="165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4117"/>
              <a:buFont typeface="Noto Sans Symbols"/>
              <a:buChar char="●"/>
            </a:pPr>
            <a:r>
              <a:rPr b="0" lang="en-US" sz="3400" u="none" strike="noStrike">
                <a:latin typeface="Bell MT"/>
                <a:ea typeface="Bell MT"/>
                <a:cs typeface="Bell MT"/>
                <a:sym typeface="Bell MT"/>
              </a:rPr>
              <a:t> Abilene Effect: Ask them to play the devil’s         advocate or the 10th man.</a:t>
            </a:r>
            <a:endParaRPr b="0" sz="34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-161925" lvl="0" marL="165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4117"/>
              <a:buFont typeface="Noto Sans Symbols"/>
              <a:buChar char="●"/>
            </a:pPr>
            <a:r>
              <a:rPr b="0" lang="en-US" sz="3400" u="none" strike="noStrike">
                <a:latin typeface="Bell MT"/>
                <a:ea typeface="Bell MT"/>
                <a:cs typeface="Bell MT"/>
                <a:sym typeface="Bell MT"/>
              </a:rPr>
              <a:t> Problem/Reaction/Solution: Outlier or Protected Class as the foot in the door, nose in the tent.</a:t>
            </a:r>
            <a:endParaRPr b="0" sz="34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-161925" lvl="0" marL="165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4117"/>
              <a:buFont typeface="Noto Sans Symbols"/>
              <a:buChar char="●"/>
            </a:pPr>
            <a:r>
              <a:rPr b="0" lang="en-US" sz="3400" u="none" strike="noStrike">
                <a:latin typeface="Bell MT"/>
                <a:ea typeface="Bell MT"/>
                <a:cs typeface="Bell MT"/>
                <a:sym typeface="Bell MT"/>
              </a:rPr>
              <a:t> If you don’t know, vote NO!</a:t>
            </a:r>
            <a:endParaRPr b="0" sz="34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-161925" lvl="0" marL="165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4117"/>
              <a:buFont typeface="Noto Sans Symbols"/>
              <a:buChar char="●"/>
            </a:pPr>
            <a:r>
              <a:rPr b="0" lang="en-US" sz="3400" u="none" strike="noStrike">
                <a:latin typeface="Bell MT"/>
                <a:ea typeface="Bell MT"/>
                <a:cs typeface="Bell MT"/>
                <a:sym typeface="Bell MT"/>
              </a:rPr>
              <a:t> Golden Handcuffs: Whatever is done to us, is done to you. We’re all in this together!</a:t>
            </a:r>
            <a:endParaRPr b="0" sz="34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0" sz="3700" u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2" name="Google Shape;642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6700" y="335880"/>
            <a:ext cx="864270" cy="864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73"/>
          <p:cNvSpPr txBox="1"/>
          <p:nvPr>
            <p:ph type="title"/>
          </p:nvPr>
        </p:nvSpPr>
        <p:spPr>
          <a:xfrm>
            <a:off x="389880" y="108540"/>
            <a:ext cx="8317500" cy="45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Bell MT"/>
              <a:buNone/>
            </a:pPr>
            <a:r>
              <a:rPr b="0" lang="en-US" sz="3600" u="none" strike="noStrike">
                <a:solidFill>
                  <a:srgbClr val="FFFFFF"/>
                </a:solidFill>
                <a:latin typeface="Bell MT"/>
                <a:ea typeface="Bell MT"/>
                <a:cs typeface="Bell MT"/>
                <a:sym typeface="Bell MT"/>
              </a:rPr>
              <a:t>Don’t stop because sometimes we are placing stepping stones for our children.</a:t>
            </a:r>
            <a:endParaRPr b="0" sz="36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br>
              <a:rPr lang="en-US" sz="4900"/>
            </a:br>
            <a:endParaRPr b="0" sz="49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F00"/>
              </a:buClr>
              <a:buSzPct val="100000"/>
              <a:buFont typeface="Bell MT"/>
              <a:buNone/>
            </a:pPr>
            <a:r>
              <a:rPr b="1" lang="en-US" sz="6300" u="none" strike="noStrike">
                <a:solidFill>
                  <a:srgbClr val="FFBF00"/>
                </a:solidFill>
                <a:latin typeface="Bell MT"/>
                <a:ea typeface="Bell MT"/>
                <a:cs typeface="Bell MT"/>
                <a:sym typeface="Bell MT"/>
              </a:rPr>
              <a:t>“Duty is Ours, Results are God’s”</a:t>
            </a:r>
            <a:endParaRPr b="0" sz="63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F00"/>
              </a:buClr>
              <a:buSzPct val="100000"/>
              <a:buFont typeface="Bell MT"/>
              <a:buNone/>
            </a:pPr>
            <a:r>
              <a:rPr b="0" lang="en-US" sz="5400" u="none" strike="noStrike">
                <a:solidFill>
                  <a:srgbClr val="FFBF00"/>
                </a:solidFill>
                <a:latin typeface="Bell MT"/>
                <a:ea typeface="Bell MT"/>
                <a:cs typeface="Bell MT"/>
                <a:sym typeface="Bell MT"/>
              </a:rPr>
              <a:t>-  John Quincy Adams</a:t>
            </a:r>
            <a:endParaRPr b="0" sz="5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8" name="Google Shape;648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6330" y="1200150"/>
            <a:ext cx="864270" cy="864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2" title="Instagram - PlatformPreamble2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che-county-republican-party-logo.jpg" id="118" name="Google Shape;11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08854" y="3733357"/>
            <a:ext cx="1248730" cy="1248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3" title="Instagram - PlatformFamilie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che-county-republican-party-logo.jpg" id="124" name="Google Shape;12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08854" y="3733357"/>
            <a:ext cx="1248730" cy="1248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4" title="Instagram - PlatformProperty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che-county-republican-party-logo.jpg" id="130" name="Google Shape;13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08854" y="3733357"/>
            <a:ext cx="1248730" cy="1248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5" title="Instagram - PlatformEducation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che-county-republican-party-logo.jpg" id="136" name="Google Shape;13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08854" y="3733357"/>
            <a:ext cx="1248730" cy="1248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